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2" r:id="rId1"/>
  </p:sldMasterIdLst>
  <p:notesMasterIdLst>
    <p:notesMasterId r:id="rId24"/>
  </p:notesMasterIdLst>
  <p:handoutMasterIdLst>
    <p:handoutMasterId r:id="rId25"/>
  </p:handoutMasterIdLst>
  <p:sldIdLst>
    <p:sldId id="499" r:id="rId2"/>
    <p:sldId id="518" r:id="rId3"/>
    <p:sldId id="519" r:id="rId4"/>
    <p:sldId id="522" r:id="rId5"/>
    <p:sldId id="523" r:id="rId6"/>
    <p:sldId id="538" r:id="rId7"/>
    <p:sldId id="539" r:id="rId8"/>
    <p:sldId id="524" r:id="rId9"/>
    <p:sldId id="530" r:id="rId10"/>
    <p:sldId id="531" r:id="rId11"/>
    <p:sldId id="525" r:id="rId12"/>
    <p:sldId id="526" r:id="rId13"/>
    <p:sldId id="527" r:id="rId14"/>
    <p:sldId id="528" r:id="rId15"/>
    <p:sldId id="529" r:id="rId16"/>
    <p:sldId id="532" r:id="rId17"/>
    <p:sldId id="533" r:id="rId18"/>
    <p:sldId id="534" r:id="rId19"/>
    <p:sldId id="535" r:id="rId20"/>
    <p:sldId id="536" r:id="rId21"/>
    <p:sldId id="537" r:id="rId22"/>
    <p:sldId id="540" r:id="rId23"/>
  </p:sldIdLst>
  <p:sldSz cx="12192000" cy="6858000"/>
  <p:notesSz cx="6797675" cy="9926638"/>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Lucida Bright" panose="02040602050505020304" pitchFamily="18" charset="0"/>
      <p:regular r:id="rId34"/>
      <p:bold r:id="rId35"/>
      <p:italic r:id="rId36"/>
      <p:boldItalic r:id="rId37"/>
    </p:embeddedFont>
    <p:embeddedFont>
      <p:font typeface="Lucida Sans" panose="020B0602030504020204" pitchFamily="34" charset="0"/>
      <p:regular r:id="rId38"/>
      <p:bold r:id="rId39"/>
      <p:italic r:id="rId40"/>
      <p:boldItalic r:id="rId41"/>
    </p:embeddedFont>
    <p:embeddedFont>
      <p:font typeface="Trebuchet MS" panose="020B060302020202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965E"/>
    <a:srgbClr val="B5BD00"/>
    <a:srgbClr val="C8CED2"/>
    <a:srgbClr val="898989"/>
    <a:srgbClr val="00A9CE"/>
    <a:srgbClr val="5B6770"/>
    <a:srgbClr val="43B02A"/>
    <a:srgbClr val="78BE20"/>
    <a:srgbClr val="5EA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74" autoAdjust="0"/>
    <p:restoredTop sz="88049" autoAdjust="0"/>
  </p:normalViewPr>
  <p:slideViewPr>
    <p:cSldViewPr>
      <p:cViewPr varScale="1">
        <p:scale>
          <a:sx n="76" d="100"/>
          <a:sy n="76" d="100"/>
        </p:scale>
        <p:origin x="32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175" cy="49565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956" y="0"/>
            <a:ext cx="2946175" cy="495653"/>
          </a:xfrm>
          <a:prstGeom prst="rect">
            <a:avLst/>
          </a:prstGeom>
        </p:spPr>
        <p:txBody>
          <a:bodyPr vert="horz" lIns="91440" tIns="45720" rIns="91440" bIns="45720" rtlCol="0"/>
          <a:lstStyle>
            <a:lvl1pPr algn="r">
              <a:defRPr sz="1200"/>
            </a:lvl1pPr>
          </a:lstStyle>
          <a:p>
            <a:fld id="{048D877E-765F-4885-B83A-BD4DE0077CA6}" type="datetimeFigureOut">
              <a:rPr lang="en-GB" smtClean="0"/>
              <a:t>03/09/2018</a:t>
            </a:fld>
            <a:endParaRPr lang="en-GB"/>
          </a:p>
        </p:txBody>
      </p:sp>
      <p:sp>
        <p:nvSpPr>
          <p:cNvPr id="4" name="Footer Placeholder 3"/>
          <p:cNvSpPr>
            <a:spLocks noGrp="1"/>
          </p:cNvSpPr>
          <p:nvPr>
            <p:ph type="ftr" sz="quarter" idx="2"/>
          </p:nvPr>
        </p:nvSpPr>
        <p:spPr>
          <a:xfrm>
            <a:off x="0" y="9429288"/>
            <a:ext cx="2946175" cy="49565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956" y="9429288"/>
            <a:ext cx="2946175" cy="495653"/>
          </a:xfrm>
          <a:prstGeom prst="rect">
            <a:avLst/>
          </a:prstGeom>
        </p:spPr>
        <p:txBody>
          <a:bodyPr vert="horz" lIns="91440" tIns="45720" rIns="91440" bIns="45720" rtlCol="0" anchor="b"/>
          <a:lstStyle>
            <a:lvl1pPr algn="r">
              <a:defRPr sz="1200"/>
            </a:lvl1pPr>
          </a:lstStyle>
          <a:p>
            <a:fld id="{D160465A-6E78-4AC9-8CC8-11868BA7E727}" type="slidenum">
              <a:rPr lang="en-GB" smtClean="0"/>
              <a:t>‹#›</a:t>
            </a:fld>
            <a:endParaRPr lang="en-GB"/>
          </a:p>
        </p:txBody>
      </p:sp>
    </p:spTree>
    <p:extLst>
      <p:ext uri="{BB962C8B-B14F-4D97-AF65-F5344CB8AC3E}">
        <p14:creationId xmlns:p14="http://schemas.microsoft.com/office/powerpoint/2010/main" val="2437981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2958" tIns="46479" rIns="92958" bIns="46479" rtlCol="0"/>
          <a:lstStyle>
            <a:lvl1pPr algn="r">
              <a:defRPr sz="1200"/>
            </a:lvl1pPr>
          </a:lstStyle>
          <a:p>
            <a:fld id="{35ACF7D1-02EE-EF43-A191-0DC836674B2D}" type="datetimeFigureOut">
              <a:rPr lang="en-US" smtClean="0"/>
              <a:pPr/>
              <a:t>9/3/2018</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2958" tIns="46479" rIns="92958" bIns="46479"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4"/>
            <a:ext cx="2945659" cy="496332"/>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2958" tIns="46479" rIns="92958" bIns="46479" rtlCol="0" anchor="b"/>
          <a:lstStyle>
            <a:lvl1pPr algn="r">
              <a:defRPr sz="1200"/>
            </a:lvl1pPr>
          </a:lstStyle>
          <a:p>
            <a:fld id="{17066BFF-8581-5845-8FFF-CA3EBAB8A368}" type="slidenum">
              <a:rPr lang="en-US" smtClean="0"/>
              <a:pPr/>
              <a:t>‹#›</a:t>
            </a:fld>
            <a:endParaRPr lang="en-US" dirty="0"/>
          </a:p>
        </p:txBody>
      </p:sp>
    </p:spTree>
    <p:extLst>
      <p:ext uri="{BB962C8B-B14F-4D97-AF65-F5344CB8AC3E}">
        <p14:creationId xmlns:p14="http://schemas.microsoft.com/office/powerpoint/2010/main" val="3603754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rive.google.com/open?id=1gjAdy0BSgqHJ_eQ1s6FwPNf_frnF-OZX"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hyp.is/UvONqAaYEeibFZ8epLi12g/www.cambridge.org/core/journals/english-language-and-linguistics/article/unstoppable-glottal-tracking-rapid-change-in-an-iconic-british-variable-1/B466B1578FAC33B1B4E1FFD0A538513D/core-reader" TargetMode="External"/><Relationship Id="rId4" Type="http://schemas.openxmlformats.org/officeDocument/2006/relationships/hyperlink" Target="https://drive.google.com/file/d/1uYwDxQmV24ERBBBktSy8nnrhnWQvCjJa/view?usp=shar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066BFF-8581-5845-8FFF-CA3EBAB8A368}" type="slidenum">
              <a:rPr lang="en-US" smtClean="0"/>
              <a:pPr/>
              <a:t>1</a:t>
            </a:fld>
            <a:endParaRPr lang="en-US" dirty="0"/>
          </a:p>
        </p:txBody>
      </p:sp>
    </p:spTree>
    <p:extLst>
      <p:ext uri="{BB962C8B-B14F-4D97-AF65-F5344CB8AC3E}">
        <p14:creationId xmlns:p14="http://schemas.microsoft.com/office/powerpoint/2010/main" val="1365465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d4a90d460_27_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Google Shape;159;g3d4a90d460_2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00365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d4a90d460_27_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Google Shape;173;g3d4a90d460_2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Example from MIT Press</a:t>
            </a:r>
            <a:r>
              <a:rPr lang="en-US"/>
              <a:t>’ journal, International Security. </a:t>
            </a:r>
            <a:endParaRPr dirty="0"/>
          </a:p>
        </p:txBody>
      </p:sp>
    </p:spTree>
    <p:extLst>
      <p:ext uri="{BB962C8B-B14F-4D97-AF65-F5344CB8AC3E}">
        <p14:creationId xmlns:p14="http://schemas.microsoft.com/office/powerpoint/2010/main" val="17285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d4a90d460_27_7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Google Shape;189;g3d4a90d460_27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Direct link to snippet video: </a:t>
            </a:r>
            <a:r>
              <a:rPr lang="en" u="sng" dirty="0">
                <a:solidFill>
                  <a:schemeClr val="hlink"/>
                </a:solidFill>
                <a:hlinkClick r:id="rId3"/>
              </a:rPr>
              <a:t>https://drive.google.com/open?id=1gjAdy0BSgqHJ_eQ1s6FwPNf_frnF-OZX</a:t>
            </a:r>
            <a:endParaRPr dirty="0"/>
          </a:p>
          <a:p>
            <a:pPr marL="0" lvl="0" indent="0" rtl="0">
              <a:spcBef>
                <a:spcPts val="0"/>
              </a:spcBef>
              <a:spcAft>
                <a:spcPts val="0"/>
              </a:spcAft>
              <a:buNone/>
            </a:pPr>
            <a:r>
              <a:rPr lang="en" dirty="0"/>
              <a:t>Direct link to raw sound file: </a:t>
            </a:r>
            <a:r>
              <a:rPr lang="en" u="sng" dirty="0">
                <a:solidFill>
                  <a:schemeClr val="hlink"/>
                </a:solidFill>
                <a:hlinkClick r:id="rId4"/>
              </a:rPr>
              <a:t>https://drive.google.com/file/d/1uYwDxQmV24ERBBBktSy8nnrhnWQvCjJa/view?usp=sharing</a:t>
            </a:r>
            <a:endParaRPr dirty="0"/>
          </a:p>
          <a:p>
            <a:pPr marL="0" lvl="0" indent="0" rtl="0">
              <a:spcBef>
                <a:spcPts val="0"/>
              </a:spcBef>
              <a:spcAft>
                <a:spcPts val="0"/>
              </a:spcAft>
              <a:buNone/>
            </a:pPr>
            <a:r>
              <a:rPr lang="en" dirty="0"/>
              <a:t>Link to annotation: </a:t>
            </a:r>
            <a:r>
              <a:rPr lang="en" u="sng" dirty="0">
                <a:solidFill>
                  <a:schemeClr val="hlink"/>
                </a:solidFill>
                <a:hlinkClick r:id="rId5"/>
              </a:rPr>
              <a:t>https://hyp.is/UvONqAaYEeibFZ8epLi12g/www.cambridge.org/core/journals/english-language-and-linguistics/article/unstoppable-glottal-tracking-rapid-change-in-an-iconic-british-variable-1/B466B1578FAC33B1B4E1FFD0A538513D/core-reader</a:t>
            </a:r>
            <a:r>
              <a:rPr lang="en" dirty="0"/>
              <a:t> </a:t>
            </a:r>
            <a:endParaRPr dirty="0"/>
          </a:p>
        </p:txBody>
      </p:sp>
    </p:spTree>
    <p:extLst>
      <p:ext uri="{BB962C8B-B14F-4D97-AF65-F5344CB8AC3E}">
        <p14:creationId xmlns:p14="http://schemas.microsoft.com/office/powerpoint/2010/main" val="341494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66BFF-8581-5845-8FFF-CA3EBAB8A368}" type="slidenum">
              <a:rPr lang="en-US" smtClean="0"/>
              <a:pPr/>
              <a:t>17</a:t>
            </a:fld>
            <a:endParaRPr lang="en-US" dirty="0"/>
          </a:p>
        </p:txBody>
      </p:sp>
    </p:spTree>
    <p:extLst>
      <p:ext uri="{BB962C8B-B14F-4D97-AF65-F5344CB8AC3E}">
        <p14:creationId xmlns:p14="http://schemas.microsoft.com/office/powerpoint/2010/main" val="339819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Quantitative and computational social science analyze numeric data arranged in a matrix and approached as an aggregate body of information. In published work, the analysis is typically summarized in tabular form in the text or appendix, and the study dataset (and relevant information about its creation) and the do-file used for analysis are customarily provided as supplemental materials. </a:t>
            </a:r>
          </a:p>
        </p:txBody>
      </p:sp>
      <p:sp>
        <p:nvSpPr>
          <p:cNvPr id="4" name="Slide Number Placeholder 3"/>
          <p:cNvSpPr>
            <a:spLocks noGrp="1"/>
          </p:cNvSpPr>
          <p:nvPr>
            <p:ph type="sldNum" sz="quarter" idx="10"/>
          </p:nvPr>
        </p:nvSpPr>
        <p:spPr/>
        <p:txBody>
          <a:bodyPr/>
          <a:lstStyle/>
          <a:p>
            <a:fld id="{17066BFF-8581-5845-8FFF-CA3EBAB8A368}" type="slidenum">
              <a:rPr lang="en-US" smtClean="0"/>
              <a:pPr/>
              <a:t>2</a:t>
            </a:fld>
            <a:endParaRPr lang="en-US" dirty="0"/>
          </a:p>
        </p:txBody>
      </p:sp>
    </p:spTree>
    <p:extLst>
      <p:ext uri="{BB962C8B-B14F-4D97-AF65-F5344CB8AC3E}">
        <p14:creationId xmlns:p14="http://schemas.microsoft.com/office/powerpoint/2010/main" val="3273098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Qualitative data and analysis work differently. Qualitative data are often richer and more abstract, and are typically analyzed, and used to support claims, </a:t>
            </a:r>
            <a:r>
              <a:rPr lang="en-US" sz="1200" b="1" kern="1200" dirty="0">
                <a:solidFill>
                  <a:schemeClr val="tx1"/>
                </a:solidFill>
                <a:effectLst/>
                <a:latin typeface="+mn-lt"/>
                <a:ea typeface="+mn-ea"/>
                <a:cs typeface="+mn-cs"/>
              </a:rPr>
              <a:t>individually or in small groups. </a:t>
            </a:r>
            <a:r>
              <a:rPr lang="en-US" sz="1200" kern="1200" dirty="0">
                <a:solidFill>
                  <a:schemeClr val="tx1"/>
                </a:solidFill>
                <a:effectLst/>
                <a:latin typeface="+mn-lt"/>
                <a:ea typeface="+mn-ea"/>
                <a:cs typeface="+mn-cs"/>
              </a:rPr>
              <a:t>In this type of analysis, the content of each cited source (e.g., book, archival document, interview transcript, newspaper article, video clip, etc.) serves as a distinct input. Moreover, data, analysis, and conclusions are </a:t>
            </a:r>
            <a:r>
              <a:rPr lang="en-US" sz="1200" b="1" kern="1200" dirty="0">
                <a:solidFill>
                  <a:schemeClr val="tx1"/>
                </a:solidFill>
                <a:effectLst/>
                <a:latin typeface="+mn-lt"/>
                <a:ea typeface="+mn-ea"/>
                <a:cs typeface="+mn-cs"/>
              </a:rPr>
              <a:t>densely interwoven</a:t>
            </a:r>
            <a:r>
              <a:rPr lang="en-US" sz="1200" kern="1200" dirty="0">
                <a:solidFill>
                  <a:schemeClr val="tx1"/>
                </a:solidFill>
                <a:effectLst/>
                <a:latin typeface="+mn-lt"/>
                <a:ea typeface="+mn-ea"/>
                <a:cs typeface="+mn-cs"/>
              </a:rPr>
              <a:t> across the span of a book or article. The nature and form of qualitative research thus poses unique challenges for transparency.</a:t>
            </a:r>
          </a:p>
          <a:p>
            <a:endParaRPr lang="en-US" dirty="0"/>
          </a:p>
        </p:txBody>
      </p:sp>
      <p:sp>
        <p:nvSpPr>
          <p:cNvPr id="4" name="Slide Number Placeholder 3"/>
          <p:cNvSpPr>
            <a:spLocks noGrp="1"/>
          </p:cNvSpPr>
          <p:nvPr>
            <p:ph type="sldNum" sz="quarter" idx="10"/>
          </p:nvPr>
        </p:nvSpPr>
        <p:spPr/>
        <p:txBody>
          <a:bodyPr/>
          <a:lstStyle/>
          <a:p>
            <a:fld id="{17066BFF-8581-5845-8FFF-CA3EBAB8A368}" type="slidenum">
              <a:rPr lang="en-US" smtClean="0"/>
              <a:pPr/>
              <a:t>3</a:t>
            </a:fld>
            <a:endParaRPr lang="en-US" dirty="0"/>
          </a:p>
        </p:txBody>
      </p:sp>
    </p:spTree>
    <p:extLst>
      <p:ext uri="{BB962C8B-B14F-4D97-AF65-F5344CB8AC3E}">
        <p14:creationId xmlns:p14="http://schemas.microsoft.com/office/powerpoint/2010/main" val="3952612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d4a90d460_27_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Google Shape;141;g3d4a90d460_2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Qualitative transparency calls for annotations and the underlying data sources to which they link to be tightly integrated with articles. This requires close coordination with publishing platforms. This raises a potential problem, however, as publishers are ill-equipped to assume the role of hosting and serving annotations and data sources. Playing that role effectively requires the capacity to treat both annotations and data sources in accordance with current best practices of open science: they must be curated so that they are </a:t>
            </a:r>
            <a:r>
              <a:rPr lang="en-US" sz="1200" b="1" kern="1200" dirty="0">
                <a:solidFill>
                  <a:schemeClr val="tx1"/>
                </a:solidFill>
                <a:effectLst/>
                <a:latin typeface="+mn-lt"/>
                <a:ea typeface="+mn-ea"/>
                <a:cs typeface="+mn-cs"/>
              </a:rPr>
              <a:t>FAIR</a:t>
            </a:r>
            <a:r>
              <a:rPr lang="en-US" sz="1200" kern="1200" dirty="0">
                <a:solidFill>
                  <a:schemeClr val="tx1"/>
                </a:solidFill>
                <a:effectLst/>
                <a:latin typeface="+mn-lt"/>
                <a:ea typeface="+mn-ea"/>
                <a:cs typeface="+mn-cs"/>
              </a:rPr>
              <a:t> (findable, accessible, interoperable, and reusable) to the extent permitted by law and ethics, and they must be hosted in a sustainable venue where their long term preservation is guaranteed (e.g., updated versions of files are provided when the software designed to access them changes). Making annotations and data sources FAIR thus entails tasks and responsibilities that go well beyond what most publishers can deliver.  “Missing link” is provided by </a:t>
            </a:r>
            <a:r>
              <a:rPr lang="en-US" sz="1200" b="1" kern="1200" dirty="0">
                <a:solidFill>
                  <a:schemeClr val="tx1"/>
                </a:solidFill>
                <a:effectLst/>
                <a:latin typeface="+mn-lt"/>
                <a:ea typeface="+mn-ea"/>
                <a:cs typeface="+mn-cs"/>
              </a:rPr>
              <a:t>open annotations</a:t>
            </a:r>
            <a:r>
              <a:rPr lang="en-US" sz="1200" kern="1200" dirty="0">
                <a:solidFill>
                  <a:schemeClr val="tx1"/>
                </a:solidFill>
                <a:effectLst/>
                <a:latin typeface="+mn-lt"/>
                <a:ea typeface="+mn-ea"/>
                <a:cs typeface="+mn-cs"/>
              </a:rPr>
              <a:t>. </a:t>
            </a:r>
            <a:endParaRPr lang="en-US" dirty="0"/>
          </a:p>
          <a:p>
            <a:pPr marL="0" lvl="0" indent="0" rtl="0">
              <a:spcBef>
                <a:spcPts val="0"/>
              </a:spcBef>
              <a:spcAft>
                <a:spcPts val="0"/>
              </a:spcAft>
              <a:buNone/>
            </a:pPr>
            <a:endParaRPr dirty="0"/>
          </a:p>
        </p:txBody>
      </p:sp>
    </p:spTree>
    <p:extLst>
      <p:ext uri="{BB962C8B-B14F-4D97-AF65-F5344CB8AC3E}">
        <p14:creationId xmlns:p14="http://schemas.microsoft.com/office/powerpoint/2010/main" val="163806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66BFF-8581-5845-8FFF-CA3EBAB8A368}" type="slidenum">
              <a:rPr lang="en-US" smtClean="0"/>
              <a:pPr/>
              <a:t>7</a:t>
            </a:fld>
            <a:endParaRPr lang="en-US" dirty="0"/>
          </a:p>
        </p:txBody>
      </p:sp>
    </p:spTree>
    <p:extLst>
      <p:ext uri="{BB962C8B-B14F-4D97-AF65-F5344CB8AC3E}">
        <p14:creationId xmlns:p14="http://schemas.microsoft.com/office/powerpoint/2010/main" val="379747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d4a90d460_27_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Google Shape;141;g3d4a90d460_2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Journals are digitally published on publishers’ webpages.  Business model is not affected. Paywalled material stays paywalled. </a:t>
            </a:r>
            <a:endParaRPr dirty="0"/>
          </a:p>
        </p:txBody>
      </p:sp>
    </p:spTree>
    <p:extLst>
      <p:ext uri="{BB962C8B-B14F-4D97-AF65-F5344CB8AC3E}">
        <p14:creationId xmlns:p14="http://schemas.microsoft.com/office/powerpoint/2010/main" val="105239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d4a90d460_27_15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Google Shape;277;g3d4a90d460_27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kern="1200" dirty="0">
                <a:solidFill>
                  <a:schemeClr val="tx1"/>
                </a:solidFill>
                <a:effectLst/>
                <a:latin typeface="+mn-lt"/>
                <a:ea typeface="+mn-ea"/>
                <a:cs typeface="+mn-cs"/>
              </a:rPr>
              <a:t>Hypothes.is—a leader in shaping open annotation standards and developing applications to facilitate their use—produces the software used for ATI and provides technical support in ingesting and serving annotations, ensuring a smooth end-user experience. </a:t>
            </a:r>
            <a:endParaRPr dirty="0"/>
          </a:p>
        </p:txBody>
      </p:sp>
    </p:spTree>
    <p:extLst>
      <p:ext uri="{BB962C8B-B14F-4D97-AF65-F5344CB8AC3E}">
        <p14:creationId xmlns:p14="http://schemas.microsoft.com/office/powerpoint/2010/main" val="3567974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Hypothesis is a non-profit software company, and its software is open source. </a:t>
            </a:r>
            <a:endParaRPr lang="en-US" dirty="0"/>
          </a:p>
        </p:txBody>
      </p:sp>
      <p:sp>
        <p:nvSpPr>
          <p:cNvPr id="4" name="Slide Number Placeholder 3"/>
          <p:cNvSpPr>
            <a:spLocks noGrp="1"/>
          </p:cNvSpPr>
          <p:nvPr>
            <p:ph type="sldNum" sz="quarter" idx="10"/>
          </p:nvPr>
        </p:nvSpPr>
        <p:spPr/>
        <p:txBody>
          <a:bodyPr/>
          <a:lstStyle/>
          <a:p>
            <a:fld id="{17066BFF-8581-5845-8FFF-CA3EBAB8A368}" type="slidenum">
              <a:rPr lang="en-US" smtClean="0"/>
              <a:pPr/>
              <a:t>10</a:t>
            </a:fld>
            <a:endParaRPr lang="en-US" dirty="0"/>
          </a:p>
        </p:txBody>
      </p:sp>
    </p:spTree>
    <p:extLst>
      <p:ext uri="{BB962C8B-B14F-4D97-AF65-F5344CB8AC3E}">
        <p14:creationId xmlns:p14="http://schemas.microsoft.com/office/powerpoint/2010/main" val="197701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d4a90d460_27_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Google Shape;147;g3d4a90d460_27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kern="1200" dirty="0">
                <a:solidFill>
                  <a:schemeClr val="tx1"/>
                </a:solidFill>
                <a:effectLst/>
                <a:latin typeface="+mn-lt"/>
                <a:ea typeface="+mn-ea"/>
                <a:cs typeface="+mn-cs"/>
              </a:rPr>
              <a:t>QDR is committed to long term preservation, to applying appropriate access controls if data sharing needs to be restricted, and to maintaining the links between web-based publications and their annotations and data sources (e.g., providing updated versions of data source files as technology changes).  Our goals are to render data findable, accessible, interoperable, and reusable (FAIR). Accomplishing these goals involves a set of related technologies and policies, and requires substantial expertise and investment. Digital repositories are best equipped to consistently comply with evolving standards for making data interpretable and properly caring for them, for example, describing them with the proper metadata, and employing digital preservation strategies that assure the usability of data in the long run. </a:t>
            </a:r>
            <a:endParaRPr dirty="0"/>
          </a:p>
        </p:txBody>
      </p:sp>
    </p:spTree>
    <p:extLst>
      <p:ext uri="{BB962C8B-B14F-4D97-AF65-F5344CB8AC3E}">
        <p14:creationId xmlns:p14="http://schemas.microsoft.com/office/powerpoint/2010/main" val="2967599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19000"/>
            <a:lum/>
          </a:blip>
          <a:srcRect/>
          <a:stretch>
            <a:fillRect l="-32000" r="-3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EE995E"/>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68364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3662"/>
            <a:ext cx="3932237" cy="935037"/>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1122362"/>
            <a:ext cx="6172200" cy="4738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30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209550"/>
            <a:ext cx="10515600" cy="703262"/>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080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58450" y="365125"/>
            <a:ext cx="2344736"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rot="5400000">
            <a:off x="8201818" y="2867819"/>
            <a:ext cx="6858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54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1327"/>
            <a:ext cx="10515600" cy="759707"/>
          </a:xfrm>
        </p:spPr>
        <p:txBody>
          <a:bodyPr/>
          <a:lstStyle>
            <a:lvl1pPr>
              <a:defRPr>
                <a:solidFill>
                  <a:srgbClr val="EE995E"/>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82070"/>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245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19000"/>
            <a:lum/>
          </a:blip>
          <a:srcRect/>
          <a:stretch>
            <a:fillRect l="-32000" r="-3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EE995E"/>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2163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09550"/>
            <a:ext cx="10515600" cy="703262"/>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471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96673"/>
            <a:ext cx="10515600" cy="729015"/>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06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69024"/>
            <a:ext cx="10515600" cy="784313"/>
          </a:xfrm>
        </p:spPr>
        <p:txBody>
          <a:bodyPr/>
          <a:lstStyle/>
          <a:p>
            <a:r>
              <a:rPr lang="en-US" dirty="0"/>
              <a:t>Click to edit Master title style</a:t>
            </a:r>
          </a:p>
        </p:txBody>
      </p:sp>
      <p:sp>
        <p:nvSpPr>
          <p:cNvPr id="6" name="Rectangle 5"/>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1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Full image">
    <p:bg>
      <p:bgPr>
        <a:blipFill dpi="0" rotWithShape="1">
          <a:blip r:embed="rId2">
            <a:alphaModFix amt="19000"/>
            <a:lum/>
          </a:blip>
          <a:srcRect/>
          <a:stretch>
            <a:fillRect l="-32000" r="-3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85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74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87325"/>
            <a:ext cx="3932237" cy="935037"/>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1122362"/>
            <a:ext cx="6172200" cy="4738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p:nvSpPr>
        <p:spPr>
          <a:xfrm>
            <a:off x="0" y="0"/>
            <a:ext cx="12192000" cy="1122363"/>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466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28975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24"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200" b="1" i="0" kern="1200" baseline="0">
          <a:solidFill>
            <a:srgbClr val="EE995E"/>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bit.do/ati-historica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drive.google.com/file/d/1gjAdy0BSgqHJ_eQ1s6FwPNf_frnF-OZX/view" TargetMode="External"/><Relationship Id="rId5" Type="http://schemas.openxmlformats.org/officeDocument/2006/relationships/image" Target="../media/image25.png"/><Relationship Id="rId4" Type="http://schemas.openxmlformats.org/officeDocument/2006/relationships/hyperlink" Target="http://bit.do/ati-audio"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hyperlink" Target="http://apr.sagepub.com/content/42/1/6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hypothes.is/groups/zvEVDE2R/cambridgecore-at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0" dirty="0"/>
              <a:t>Annotation for Transparent Inquiry</a:t>
            </a:r>
            <a:endParaRPr lang="en-US" dirty="0"/>
          </a:p>
        </p:txBody>
      </p:sp>
      <p:sp>
        <p:nvSpPr>
          <p:cNvPr id="4" name="Subtitle 2"/>
          <p:cNvSpPr txBox="1">
            <a:spLocks/>
          </p:cNvSpPr>
          <p:nvPr/>
        </p:nvSpPr>
        <p:spPr>
          <a:xfrm>
            <a:off x="2135560" y="4221088"/>
            <a:ext cx="7578911" cy="634059"/>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55B7D3"/>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55B7D3"/>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55B7D3"/>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55B7D3"/>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55B7D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dirty="0"/>
              <a:t>Presentation at “Technical Solutions to Advance Evaluation and Replication in the Social Sciences: What’s New, What's Next,” August 29, 2018</a:t>
            </a:r>
          </a:p>
        </p:txBody>
      </p:sp>
      <p:sp>
        <p:nvSpPr>
          <p:cNvPr id="5" name="Subtitle 2"/>
          <p:cNvSpPr txBox="1">
            <a:spLocks/>
          </p:cNvSpPr>
          <p:nvPr/>
        </p:nvSpPr>
        <p:spPr>
          <a:xfrm>
            <a:off x="3336032" y="5249242"/>
            <a:ext cx="5519935" cy="634059"/>
          </a:xfrm>
          <a:prstGeom prst="rect">
            <a:avLst/>
          </a:prstGeom>
        </p:spPr>
        <p:txBody>
          <a:bodyPr vert="horz" lIns="91440" tIns="45720" rIns="91440" bIns="45720" numCol="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55B7D3"/>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55B7D3"/>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55B7D3"/>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55B7D3"/>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55B7D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br>
              <a:rPr lang="en-US" dirty="0">
                <a:solidFill>
                  <a:srgbClr val="EE985E"/>
                </a:solidFill>
              </a:rPr>
            </a:br>
            <a:r>
              <a:rPr lang="en-US" dirty="0">
                <a:solidFill>
                  <a:srgbClr val="EE985E"/>
                </a:solidFill>
              </a:rPr>
              <a:t>QDR, Syracuse University</a:t>
            </a:r>
          </a:p>
        </p:txBody>
      </p:sp>
    </p:spTree>
    <p:extLst>
      <p:ext uri="{BB962C8B-B14F-4D97-AF65-F5344CB8AC3E}">
        <p14:creationId xmlns:p14="http://schemas.microsoft.com/office/powerpoint/2010/main" val="1923359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169024"/>
            <a:ext cx="11089232" cy="784313"/>
          </a:xfrm>
        </p:spPr>
        <p:txBody>
          <a:bodyPr>
            <a:normAutofit fontScale="90000"/>
          </a:bodyPr>
          <a:lstStyle/>
          <a:p>
            <a:r>
              <a:rPr lang="en-US" dirty="0"/>
              <a:t>ATI: Hypothesis is Open Source &amp; Non-Profit</a:t>
            </a:r>
          </a:p>
        </p:txBody>
      </p:sp>
      <p:pic>
        <p:nvPicPr>
          <p:cNvPr id="3" name="Picture 2"/>
          <p:cNvPicPr>
            <a:picLocks noChangeAspect="1"/>
          </p:cNvPicPr>
          <p:nvPr/>
        </p:nvPicPr>
        <p:blipFill>
          <a:blip r:embed="rId3"/>
          <a:stretch>
            <a:fillRect/>
          </a:stretch>
        </p:blipFill>
        <p:spPr>
          <a:xfrm>
            <a:off x="2639617" y="1137040"/>
            <a:ext cx="7776864" cy="5721930"/>
          </a:xfrm>
          <a:prstGeom prst="rect">
            <a:avLst/>
          </a:prstGeom>
        </p:spPr>
      </p:pic>
    </p:spTree>
    <p:extLst>
      <p:ext uri="{BB962C8B-B14F-4D97-AF65-F5344CB8AC3E}">
        <p14:creationId xmlns:p14="http://schemas.microsoft.com/office/powerpoint/2010/main" val="314132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268224" y="268224"/>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 dirty="0"/>
              <a:t>ATI: D</a:t>
            </a:r>
            <a:r>
              <a:rPr lang="en" b="1" dirty="0"/>
              <a:t>ata repository</a:t>
            </a:r>
            <a:endParaRPr b="1" dirty="0"/>
          </a:p>
        </p:txBody>
      </p:sp>
      <p:pic>
        <p:nvPicPr>
          <p:cNvPr id="150" name="Google Shape;150;p32"/>
          <p:cNvPicPr preferRelativeResize="0"/>
          <p:nvPr/>
        </p:nvPicPr>
        <p:blipFill>
          <a:blip r:embed="rId3">
            <a:alphaModFix/>
          </a:blip>
          <a:stretch>
            <a:fillRect/>
          </a:stretch>
        </p:blipFill>
        <p:spPr>
          <a:xfrm>
            <a:off x="650502" y="1356967"/>
            <a:ext cx="5520967" cy="5086935"/>
          </a:xfrm>
          <a:prstGeom prst="rect">
            <a:avLst/>
          </a:prstGeom>
          <a:noFill/>
          <a:ln>
            <a:noFill/>
          </a:ln>
        </p:spPr>
      </p:pic>
      <p:pic>
        <p:nvPicPr>
          <p:cNvPr id="151" name="Google Shape;151;p32"/>
          <p:cNvPicPr preferRelativeResize="0"/>
          <p:nvPr/>
        </p:nvPicPr>
        <p:blipFill>
          <a:blip r:embed="rId4">
            <a:alphaModFix/>
          </a:blip>
          <a:stretch>
            <a:fillRect/>
          </a:stretch>
        </p:blipFill>
        <p:spPr>
          <a:xfrm>
            <a:off x="6552769" y="1262167"/>
            <a:ext cx="4856135" cy="5276532"/>
          </a:xfrm>
          <a:prstGeom prst="rect">
            <a:avLst/>
          </a:prstGeom>
          <a:noFill/>
          <a:ln>
            <a:noFill/>
          </a:ln>
        </p:spPr>
      </p:pic>
    </p:spTree>
    <p:extLst>
      <p:ext uri="{BB962C8B-B14F-4D97-AF65-F5344CB8AC3E}">
        <p14:creationId xmlns:p14="http://schemas.microsoft.com/office/powerpoint/2010/main" val="70438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4"/>
          <p:cNvSpPr txBox="1"/>
          <p:nvPr/>
        </p:nvSpPr>
        <p:spPr>
          <a:xfrm>
            <a:off x="7366000" y="1147133"/>
            <a:ext cx="4432400" cy="2342000"/>
          </a:xfrm>
          <a:prstGeom prst="rect">
            <a:avLst/>
          </a:prstGeom>
          <a:solidFill>
            <a:srgbClr val="FFFFFF"/>
          </a:solidFill>
          <a:ln>
            <a:noFill/>
          </a:ln>
        </p:spPr>
        <p:txBody>
          <a:bodyPr spcFirstLastPara="1" wrap="square" lIns="121900" tIns="121900" rIns="121900" bIns="121900" anchor="t" anchorCtr="0">
            <a:noAutofit/>
          </a:bodyPr>
          <a:lstStyle/>
          <a:p>
            <a:pPr marL="121917"/>
            <a:r>
              <a:rPr lang="en" sz="2400" b="1">
                <a:latin typeface="Gill Sans"/>
                <a:ea typeface="Gill Sans"/>
                <a:cs typeface="Gill Sans"/>
                <a:sym typeface="Gill Sans"/>
              </a:rPr>
              <a:t>Source document</a:t>
            </a:r>
            <a:endParaRPr sz="2400" b="1">
              <a:latin typeface="Gill Sans"/>
              <a:ea typeface="Gill Sans"/>
              <a:cs typeface="Gill Sans"/>
              <a:sym typeface="Gill Sans"/>
            </a:endParaRPr>
          </a:p>
        </p:txBody>
      </p:sp>
      <p:sp>
        <p:nvSpPr>
          <p:cNvPr id="162" name="Google Shape;162;p34"/>
          <p:cNvSpPr txBox="1">
            <a:spLocks noGrp="1"/>
          </p:cNvSpPr>
          <p:nvPr>
            <p:ph type="title"/>
          </p:nvPr>
        </p:nvSpPr>
        <p:spPr>
          <a:xfrm>
            <a:off x="268224" y="268224"/>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 dirty="0"/>
              <a:t>ATI example: H</a:t>
            </a:r>
            <a:r>
              <a:rPr lang="en" b="1" dirty="0"/>
              <a:t>istorical research</a:t>
            </a:r>
            <a:endParaRPr b="1" dirty="0"/>
          </a:p>
        </p:txBody>
      </p:sp>
      <p:pic>
        <p:nvPicPr>
          <p:cNvPr id="163" name="Google Shape;163;p34"/>
          <p:cNvPicPr preferRelativeResize="0"/>
          <p:nvPr/>
        </p:nvPicPr>
        <p:blipFill>
          <a:blip r:embed="rId3">
            <a:alphaModFix/>
          </a:blip>
          <a:stretch>
            <a:fillRect/>
          </a:stretch>
        </p:blipFill>
        <p:spPr>
          <a:xfrm>
            <a:off x="557885" y="5246651"/>
            <a:ext cx="6675433" cy="916333"/>
          </a:xfrm>
          <a:prstGeom prst="rect">
            <a:avLst/>
          </a:prstGeom>
          <a:noFill/>
          <a:ln>
            <a:noFill/>
          </a:ln>
        </p:spPr>
      </p:pic>
      <p:sp>
        <p:nvSpPr>
          <p:cNvPr id="164" name="Google Shape;164;p34"/>
          <p:cNvSpPr txBox="1"/>
          <p:nvPr/>
        </p:nvSpPr>
        <p:spPr>
          <a:xfrm>
            <a:off x="8049267" y="6324600"/>
            <a:ext cx="4142800" cy="533200"/>
          </a:xfrm>
          <a:prstGeom prst="rect">
            <a:avLst/>
          </a:prstGeom>
          <a:noFill/>
          <a:ln>
            <a:noFill/>
          </a:ln>
        </p:spPr>
        <p:txBody>
          <a:bodyPr spcFirstLastPara="1" wrap="square" lIns="121900" tIns="121900" rIns="121900" bIns="121900" anchor="b" anchorCtr="0">
            <a:noAutofit/>
          </a:bodyPr>
          <a:lstStyle/>
          <a:p>
            <a:pPr algn="r"/>
            <a:r>
              <a:rPr lang="en" sz="2400">
                <a:latin typeface="Gill Sans"/>
                <a:ea typeface="Gill Sans"/>
                <a:cs typeface="Gill Sans"/>
                <a:sym typeface="Gill Sans"/>
              </a:rPr>
              <a:t>Link: </a:t>
            </a:r>
            <a:r>
              <a:rPr lang="en" sz="2400" u="sng">
                <a:solidFill>
                  <a:schemeClr val="hlink"/>
                </a:solidFill>
                <a:latin typeface="Gill Sans"/>
                <a:ea typeface="Gill Sans"/>
                <a:cs typeface="Gill Sans"/>
                <a:sym typeface="Gill Sans"/>
                <a:hlinkClick r:id="rId4"/>
              </a:rPr>
              <a:t>http://bit.do/ati-historical</a:t>
            </a:r>
            <a:endParaRPr sz="2400">
              <a:latin typeface="Gill Sans"/>
              <a:ea typeface="Gill Sans"/>
              <a:cs typeface="Gill Sans"/>
              <a:sym typeface="Gill Sans"/>
            </a:endParaRPr>
          </a:p>
        </p:txBody>
      </p:sp>
      <p:sp>
        <p:nvSpPr>
          <p:cNvPr id="165" name="Google Shape;165;p34"/>
          <p:cNvSpPr txBox="1"/>
          <p:nvPr/>
        </p:nvSpPr>
        <p:spPr>
          <a:xfrm>
            <a:off x="608684" y="4860651"/>
            <a:ext cx="3301200" cy="386000"/>
          </a:xfrm>
          <a:prstGeom prst="rect">
            <a:avLst/>
          </a:prstGeom>
          <a:noFill/>
          <a:ln>
            <a:noFill/>
          </a:ln>
        </p:spPr>
        <p:txBody>
          <a:bodyPr spcFirstLastPara="1" wrap="square" lIns="0" tIns="0" rIns="0" bIns="0" anchor="t" anchorCtr="0">
            <a:noAutofit/>
          </a:bodyPr>
          <a:lstStyle/>
          <a:p>
            <a:r>
              <a:rPr lang="en" sz="2400" b="1">
                <a:latin typeface="Gill Sans"/>
                <a:ea typeface="Gill Sans"/>
                <a:cs typeface="Gill Sans"/>
                <a:sym typeface="Gill Sans"/>
              </a:rPr>
              <a:t>Publication</a:t>
            </a:r>
            <a:endParaRPr sz="2400" b="1">
              <a:latin typeface="Gill Sans"/>
              <a:ea typeface="Gill Sans"/>
              <a:cs typeface="Gill Sans"/>
              <a:sym typeface="Gill Sans"/>
            </a:endParaRPr>
          </a:p>
        </p:txBody>
      </p:sp>
      <p:sp>
        <p:nvSpPr>
          <p:cNvPr id="166" name="Google Shape;166;p34"/>
          <p:cNvSpPr txBox="1"/>
          <p:nvPr/>
        </p:nvSpPr>
        <p:spPr>
          <a:xfrm>
            <a:off x="2766900" y="1290333"/>
            <a:ext cx="3138400" cy="2342000"/>
          </a:xfrm>
          <a:prstGeom prst="rect">
            <a:avLst/>
          </a:prstGeom>
          <a:solidFill>
            <a:srgbClr val="FFFFFF"/>
          </a:solidFill>
          <a:ln>
            <a:noFill/>
          </a:ln>
        </p:spPr>
        <p:txBody>
          <a:bodyPr spcFirstLastPara="1" wrap="square" lIns="121900" tIns="121900" rIns="121900" bIns="121900" anchor="t" anchorCtr="0">
            <a:noAutofit/>
          </a:bodyPr>
          <a:lstStyle/>
          <a:p>
            <a:pPr marL="121917"/>
            <a:r>
              <a:rPr lang="en" sz="2400" b="1">
                <a:latin typeface="Gill Sans"/>
                <a:ea typeface="Gill Sans"/>
                <a:cs typeface="Gill Sans"/>
                <a:sym typeface="Gill Sans"/>
              </a:rPr>
              <a:t>Annotation</a:t>
            </a:r>
            <a:endParaRPr sz="2400" b="1">
              <a:latin typeface="Gill Sans"/>
              <a:ea typeface="Gill Sans"/>
              <a:cs typeface="Gill Sans"/>
              <a:sym typeface="Gill Sans"/>
            </a:endParaRPr>
          </a:p>
        </p:txBody>
      </p:sp>
      <p:pic>
        <p:nvPicPr>
          <p:cNvPr id="167" name="Google Shape;167;p34"/>
          <p:cNvPicPr preferRelativeResize="0"/>
          <p:nvPr/>
        </p:nvPicPr>
        <p:blipFill rotWithShape="1">
          <a:blip r:embed="rId5">
            <a:alphaModFix/>
          </a:blip>
          <a:srcRect b="-6974"/>
          <a:stretch/>
        </p:blipFill>
        <p:spPr>
          <a:xfrm>
            <a:off x="2995501" y="1771501"/>
            <a:ext cx="2714367" cy="3867300"/>
          </a:xfrm>
          <a:prstGeom prst="rect">
            <a:avLst/>
          </a:prstGeom>
          <a:noFill/>
          <a:ln>
            <a:noFill/>
          </a:ln>
        </p:spPr>
      </p:pic>
      <p:pic>
        <p:nvPicPr>
          <p:cNvPr id="168" name="Google Shape;168;p34"/>
          <p:cNvPicPr preferRelativeResize="0"/>
          <p:nvPr/>
        </p:nvPicPr>
        <p:blipFill>
          <a:blip r:embed="rId6">
            <a:alphaModFix/>
          </a:blip>
          <a:stretch>
            <a:fillRect/>
          </a:stretch>
        </p:blipFill>
        <p:spPr>
          <a:xfrm>
            <a:off x="7590449" y="1653567"/>
            <a:ext cx="4021456" cy="3615000"/>
          </a:xfrm>
          <a:prstGeom prst="rect">
            <a:avLst/>
          </a:prstGeom>
          <a:noFill/>
          <a:ln>
            <a:noFill/>
          </a:ln>
        </p:spPr>
      </p:pic>
      <p:sp>
        <p:nvSpPr>
          <p:cNvPr id="169" name="Google Shape;169;p34"/>
          <p:cNvSpPr/>
          <p:nvPr/>
        </p:nvSpPr>
        <p:spPr>
          <a:xfrm>
            <a:off x="2995501" y="5397501"/>
            <a:ext cx="2719500" cy="495300"/>
          </a:xfrm>
          <a:custGeom>
            <a:avLst/>
            <a:gdLst/>
            <a:ahLst/>
            <a:cxnLst/>
            <a:rect l="0" t="0" r="0" b="0"/>
            <a:pathLst>
              <a:path w="81585" h="14859" extrusionOk="0">
                <a:moveTo>
                  <a:pt x="0" y="432"/>
                </a:moveTo>
                <a:lnTo>
                  <a:pt x="81585" y="0"/>
                </a:lnTo>
                <a:lnTo>
                  <a:pt x="60249" y="14859"/>
                </a:lnTo>
                <a:close/>
              </a:path>
            </a:pathLst>
          </a:custGeom>
          <a:solidFill>
            <a:srgbClr val="A8DBE9"/>
          </a:solidFill>
          <a:ln>
            <a:noFill/>
          </a:ln>
        </p:spPr>
      </p:sp>
      <p:sp>
        <p:nvSpPr>
          <p:cNvPr id="170" name="Google Shape;170;p34"/>
          <p:cNvSpPr/>
          <p:nvPr/>
        </p:nvSpPr>
        <p:spPr>
          <a:xfrm>
            <a:off x="5626101" y="1663700"/>
            <a:ext cx="1892300" cy="3606800"/>
          </a:xfrm>
          <a:custGeom>
            <a:avLst/>
            <a:gdLst/>
            <a:ahLst/>
            <a:cxnLst/>
            <a:rect l="0" t="0" r="0" b="0"/>
            <a:pathLst>
              <a:path w="56769" h="108204" extrusionOk="0">
                <a:moveTo>
                  <a:pt x="56769" y="0"/>
                </a:moveTo>
                <a:lnTo>
                  <a:pt x="56769" y="108204"/>
                </a:lnTo>
                <a:lnTo>
                  <a:pt x="0" y="70485"/>
                </a:lnTo>
                <a:close/>
              </a:path>
            </a:pathLst>
          </a:custGeom>
          <a:solidFill>
            <a:srgbClr val="A8DBE9"/>
          </a:solidFill>
          <a:ln>
            <a:noFill/>
          </a:ln>
        </p:spPr>
      </p:sp>
    </p:spTree>
    <p:extLst>
      <p:ext uri="{BB962C8B-B14F-4D97-AF65-F5344CB8AC3E}">
        <p14:creationId xmlns:p14="http://schemas.microsoft.com/office/powerpoint/2010/main" val="132715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p:nvPr/>
        </p:nvSpPr>
        <p:spPr>
          <a:xfrm>
            <a:off x="4445000" y="1222600"/>
            <a:ext cx="3863200" cy="2342000"/>
          </a:xfrm>
          <a:prstGeom prst="rect">
            <a:avLst/>
          </a:prstGeom>
          <a:solidFill>
            <a:srgbClr val="FFFFFF"/>
          </a:solidFill>
          <a:ln>
            <a:noFill/>
          </a:ln>
        </p:spPr>
        <p:txBody>
          <a:bodyPr spcFirstLastPara="1" wrap="square" lIns="121900" tIns="121900" rIns="121900" bIns="121900" anchor="t" anchorCtr="0">
            <a:noAutofit/>
          </a:bodyPr>
          <a:lstStyle/>
          <a:p>
            <a:pPr marL="121917"/>
            <a:r>
              <a:rPr lang="en" sz="2400" b="1">
                <a:latin typeface="Gill Sans"/>
                <a:ea typeface="Gill Sans"/>
                <a:cs typeface="Gill Sans"/>
                <a:sym typeface="Gill Sans"/>
              </a:rPr>
              <a:t>Translation</a:t>
            </a:r>
            <a:endParaRPr sz="2400" b="1">
              <a:latin typeface="Gill Sans"/>
              <a:ea typeface="Gill Sans"/>
              <a:cs typeface="Gill Sans"/>
              <a:sym typeface="Gill Sans"/>
            </a:endParaRPr>
          </a:p>
        </p:txBody>
      </p:sp>
      <p:sp>
        <p:nvSpPr>
          <p:cNvPr id="176" name="Google Shape;176;p35"/>
          <p:cNvSpPr txBox="1"/>
          <p:nvPr/>
        </p:nvSpPr>
        <p:spPr>
          <a:xfrm>
            <a:off x="717767" y="1214133"/>
            <a:ext cx="3301200" cy="2342000"/>
          </a:xfrm>
          <a:prstGeom prst="rect">
            <a:avLst/>
          </a:prstGeom>
          <a:solidFill>
            <a:srgbClr val="FFFFFF"/>
          </a:solidFill>
          <a:ln>
            <a:noFill/>
          </a:ln>
        </p:spPr>
        <p:txBody>
          <a:bodyPr spcFirstLastPara="1" wrap="square" lIns="121900" tIns="121900" rIns="121900" bIns="121900" anchor="t" anchorCtr="0">
            <a:noAutofit/>
          </a:bodyPr>
          <a:lstStyle/>
          <a:p>
            <a:pPr marL="121917"/>
            <a:r>
              <a:rPr lang="en" sz="2400" b="1">
                <a:latin typeface="Gill Sans"/>
                <a:ea typeface="Gill Sans"/>
                <a:cs typeface="Gill Sans"/>
                <a:sym typeface="Gill Sans"/>
              </a:rPr>
              <a:t>Source excerpt</a:t>
            </a:r>
            <a:endParaRPr sz="2400" b="1">
              <a:latin typeface="Gill Sans"/>
              <a:ea typeface="Gill Sans"/>
              <a:cs typeface="Gill Sans"/>
              <a:sym typeface="Gill Sans"/>
            </a:endParaRPr>
          </a:p>
        </p:txBody>
      </p:sp>
      <p:sp>
        <p:nvSpPr>
          <p:cNvPr id="177" name="Google Shape;177;p35"/>
          <p:cNvSpPr txBox="1">
            <a:spLocks noGrp="1"/>
          </p:cNvSpPr>
          <p:nvPr>
            <p:ph type="title"/>
          </p:nvPr>
        </p:nvSpPr>
        <p:spPr>
          <a:xfrm>
            <a:off x="177799" y="200638"/>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 sz="3600" dirty="0"/>
              <a:t>ATI Example: E</a:t>
            </a:r>
            <a:r>
              <a:rPr lang="en" sz="3600" b="1" dirty="0"/>
              <a:t>xcerpt, translation, and analysis</a:t>
            </a:r>
            <a:endParaRPr sz="3600" b="1" dirty="0"/>
          </a:p>
        </p:txBody>
      </p:sp>
      <p:pic>
        <p:nvPicPr>
          <p:cNvPr id="178" name="Google Shape;178;p35"/>
          <p:cNvPicPr preferRelativeResize="0"/>
          <p:nvPr/>
        </p:nvPicPr>
        <p:blipFill>
          <a:blip r:embed="rId3">
            <a:alphaModFix/>
          </a:blip>
          <a:stretch>
            <a:fillRect/>
          </a:stretch>
        </p:blipFill>
        <p:spPr>
          <a:xfrm>
            <a:off x="268234" y="5333333"/>
            <a:ext cx="6551665" cy="1224267"/>
          </a:xfrm>
          <a:prstGeom prst="rect">
            <a:avLst/>
          </a:prstGeom>
          <a:noFill/>
          <a:ln>
            <a:noFill/>
          </a:ln>
        </p:spPr>
      </p:pic>
      <p:pic>
        <p:nvPicPr>
          <p:cNvPr id="179" name="Google Shape;179;p35"/>
          <p:cNvPicPr preferRelativeResize="0"/>
          <p:nvPr/>
        </p:nvPicPr>
        <p:blipFill>
          <a:blip r:embed="rId4">
            <a:alphaModFix/>
          </a:blip>
          <a:stretch>
            <a:fillRect/>
          </a:stretch>
        </p:blipFill>
        <p:spPr>
          <a:xfrm>
            <a:off x="930584" y="1625534"/>
            <a:ext cx="3042965" cy="2876301"/>
          </a:xfrm>
          <a:prstGeom prst="rect">
            <a:avLst/>
          </a:prstGeom>
          <a:noFill/>
          <a:ln>
            <a:noFill/>
          </a:ln>
        </p:spPr>
      </p:pic>
      <p:sp>
        <p:nvSpPr>
          <p:cNvPr id="180" name="Google Shape;180;p35"/>
          <p:cNvSpPr txBox="1"/>
          <p:nvPr/>
        </p:nvSpPr>
        <p:spPr>
          <a:xfrm>
            <a:off x="367384" y="5036217"/>
            <a:ext cx="3301200" cy="386000"/>
          </a:xfrm>
          <a:prstGeom prst="rect">
            <a:avLst/>
          </a:prstGeom>
          <a:noFill/>
          <a:ln>
            <a:noFill/>
          </a:ln>
        </p:spPr>
        <p:txBody>
          <a:bodyPr spcFirstLastPara="1" wrap="square" lIns="0" tIns="0" rIns="0" bIns="0" anchor="t" anchorCtr="0">
            <a:noAutofit/>
          </a:bodyPr>
          <a:lstStyle/>
          <a:p>
            <a:r>
              <a:rPr lang="en" sz="2400" b="1">
                <a:latin typeface="Gill Sans"/>
                <a:ea typeface="Gill Sans"/>
                <a:cs typeface="Gill Sans"/>
                <a:sym typeface="Gill Sans"/>
              </a:rPr>
              <a:t>Publication</a:t>
            </a:r>
            <a:endParaRPr sz="2400" b="1">
              <a:latin typeface="Gill Sans"/>
              <a:ea typeface="Gill Sans"/>
              <a:cs typeface="Gill Sans"/>
              <a:sym typeface="Gill Sans"/>
            </a:endParaRPr>
          </a:p>
        </p:txBody>
      </p:sp>
      <p:sp>
        <p:nvSpPr>
          <p:cNvPr id="181" name="Google Shape;181;p35"/>
          <p:cNvSpPr txBox="1"/>
          <p:nvPr/>
        </p:nvSpPr>
        <p:spPr>
          <a:xfrm>
            <a:off x="8782199" y="2979133"/>
            <a:ext cx="2978000" cy="386000"/>
          </a:xfrm>
          <a:prstGeom prst="rect">
            <a:avLst/>
          </a:prstGeom>
          <a:noFill/>
          <a:ln>
            <a:noFill/>
          </a:ln>
        </p:spPr>
        <p:txBody>
          <a:bodyPr spcFirstLastPara="1" wrap="square" lIns="0" tIns="0" rIns="0" bIns="0" anchor="t" anchorCtr="0">
            <a:noAutofit/>
          </a:bodyPr>
          <a:lstStyle/>
          <a:p>
            <a:r>
              <a:rPr lang="en" sz="2400" b="1">
                <a:latin typeface="Gill Sans"/>
                <a:ea typeface="Gill Sans"/>
                <a:cs typeface="Gill Sans"/>
                <a:sym typeface="Gill Sans"/>
              </a:rPr>
              <a:t>Analysis</a:t>
            </a:r>
            <a:endParaRPr sz="2400" b="1">
              <a:latin typeface="Gill Sans"/>
              <a:ea typeface="Gill Sans"/>
              <a:cs typeface="Gill Sans"/>
              <a:sym typeface="Gill Sans"/>
            </a:endParaRPr>
          </a:p>
        </p:txBody>
      </p:sp>
      <p:pic>
        <p:nvPicPr>
          <p:cNvPr id="182" name="Google Shape;182;p35"/>
          <p:cNvPicPr preferRelativeResize="0"/>
          <p:nvPr/>
        </p:nvPicPr>
        <p:blipFill>
          <a:blip r:embed="rId5">
            <a:alphaModFix/>
          </a:blip>
          <a:stretch>
            <a:fillRect/>
          </a:stretch>
        </p:blipFill>
        <p:spPr>
          <a:xfrm>
            <a:off x="4666100" y="1689050"/>
            <a:ext cx="3455565" cy="2579333"/>
          </a:xfrm>
          <a:prstGeom prst="rect">
            <a:avLst/>
          </a:prstGeom>
          <a:noFill/>
          <a:ln>
            <a:noFill/>
          </a:ln>
        </p:spPr>
      </p:pic>
      <p:pic>
        <p:nvPicPr>
          <p:cNvPr id="183" name="Google Shape;183;p35"/>
          <p:cNvPicPr preferRelativeResize="0"/>
          <p:nvPr/>
        </p:nvPicPr>
        <p:blipFill>
          <a:blip r:embed="rId6">
            <a:alphaModFix/>
          </a:blip>
          <a:stretch>
            <a:fillRect/>
          </a:stretch>
        </p:blipFill>
        <p:spPr>
          <a:xfrm>
            <a:off x="8718705" y="3288920"/>
            <a:ext cx="3131929" cy="3199033"/>
          </a:xfrm>
          <a:prstGeom prst="rect">
            <a:avLst/>
          </a:prstGeom>
          <a:noFill/>
          <a:ln>
            <a:noFill/>
          </a:ln>
        </p:spPr>
      </p:pic>
      <p:sp>
        <p:nvSpPr>
          <p:cNvPr id="184" name="Google Shape;184;p35"/>
          <p:cNvSpPr/>
          <p:nvPr/>
        </p:nvSpPr>
        <p:spPr>
          <a:xfrm>
            <a:off x="6731000" y="3415934"/>
            <a:ext cx="1955800" cy="3061033"/>
          </a:xfrm>
          <a:custGeom>
            <a:avLst/>
            <a:gdLst/>
            <a:ahLst/>
            <a:cxnLst/>
            <a:rect l="0" t="0" r="0" b="0"/>
            <a:pathLst>
              <a:path w="58674" h="91831" extrusionOk="0">
                <a:moveTo>
                  <a:pt x="58674" y="0"/>
                </a:moveTo>
                <a:lnTo>
                  <a:pt x="58293" y="91831"/>
                </a:lnTo>
                <a:lnTo>
                  <a:pt x="0" y="80021"/>
                </a:lnTo>
                <a:close/>
              </a:path>
            </a:pathLst>
          </a:custGeom>
          <a:solidFill>
            <a:srgbClr val="A8DBE9"/>
          </a:solidFill>
          <a:ln>
            <a:noFill/>
          </a:ln>
        </p:spPr>
      </p:sp>
      <p:sp>
        <p:nvSpPr>
          <p:cNvPr id="185" name="Google Shape;185;p35"/>
          <p:cNvSpPr/>
          <p:nvPr/>
        </p:nvSpPr>
        <p:spPr>
          <a:xfrm>
            <a:off x="977901" y="4483100"/>
            <a:ext cx="3568700" cy="1473200"/>
          </a:xfrm>
          <a:custGeom>
            <a:avLst/>
            <a:gdLst/>
            <a:ahLst/>
            <a:cxnLst/>
            <a:rect l="0" t="0" r="0" b="0"/>
            <a:pathLst>
              <a:path w="107061" h="44196" extrusionOk="0">
                <a:moveTo>
                  <a:pt x="0" y="0"/>
                </a:moveTo>
                <a:lnTo>
                  <a:pt x="85725" y="0"/>
                </a:lnTo>
                <a:lnTo>
                  <a:pt x="107061" y="44196"/>
                </a:lnTo>
                <a:close/>
              </a:path>
            </a:pathLst>
          </a:custGeom>
          <a:solidFill>
            <a:srgbClr val="A8DBE9"/>
          </a:solidFill>
          <a:ln>
            <a:noFill/>
          </a:ln>
        </p:spPr>
      </p:sp>
      <p:sp>
        <p:nvSpPr>
          <p:cNvPr id="186" name="Google Shape;186;p35"/>
          <p:cNvSpPr/>
          <p:nvPr/>
        </p:nvSpPr>
        <p:spPr>
          <a:xfrm>
            <a:off x="3975100" y="1727201"/>
            <a:ext cx="635000" cy="2451100"/>
          </a:xfrm>
          <a:custGeom>
            <a:avLst/>
            <a:gdLst/>
            <a:ahLst/>
            <a:cxnLst/>
            <a:rect l="0" t="0" r="0" b="0"/>
            <a:pathLst>
              <a:path w="19050" h="73533" extrusionOk="0">
                <a:moveTo>
                  <a:pt x="19050" y="0"/>
                </a:moveTo>
                <a:lnTo>
                  <a:pt x="0" y="34290"/>
                </a:lnTo>
                <a:lnTo>
                  <a:pt x="19050" y="73533"/>
                </a:lnTo>
                <a:close/>
              </a:path>
            </a:pathLst>
          </a:custGeom>
          <a:solidFill>
            <a:srgbClr val="A8DBE9"/>
          </a:solidFill>
          <a:ln>
            <a:noFill/>
          </a:ln>
        </p:spPr>
      </p:sp>
    </p:spTree>
    <p:extLst>
      <p:ext uri="{BB962C8B-B14F-4D97-AF65-F5344CB8AC3E}">
        <p14:creationId xmlns:p14="http://schemas.microsoft.com/office/powerpoint/2010/main" val="127386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6"/>
          <p:cNvPicPr preferRelativeResize="0"/>
          <p:nvPr/>
        </p:nvPicPr>
        <p:blipFill>
          <a:blip r:embed="rId3">
            <a:alphaModFix/>
          </a:blip>
          <a:stretch>
            <a:fillRect/>
          </a:stretch>
        </p:blipFill>
        <p:spPr>
          <a:xfrm>
            <a:off x="334633" y="4863633"/>
            <a:ext cx="6454999" cy="1571067"/>
          </a:xfrm>
          <a:prstGeom prst="rect">
            <a:avLst/>
          </a:prstGeom>
          <a:noFill/>
          <a:ln>
            <a:noFill/>
          </a:ln>
        </p:spPr>
      </p:pic>
      <p:sp>
        <p:nvSpPr>
          <p:cNvPr id="192" name="Google Shape;192;p36"/>
          <p:cNvSpPr txBox="1"/>
          <p:nvPr/>
        </p:nvSpPr>
        <p:spPr>
          <a:xfrm>
            <a:off x="443584" y="4680617"/>
            <a:ext cx="3301200" cy="386000"/>
          </a:xfrm>
          <a:prstGeom prst="rect">
            <a:avLst/>
          </a:prstGeom>
          <a:noFill/>
          <a:ln>
            <a:noFill/>
          </a:ln>
        </p:spPr>
        <p:txBody>
          <a:bodyPr spcFirstLastPara="1" wrap="square" lIns="0" tIns="0" rIns="0" bIns="0" anchor="t" anchorCtr="0">
            <a:noAutofit/>
          </a:bodyPr>
          <a:lstStyle/>
          <a:p>
            <a:r>
              <a:rPr lang="en" sz="2400" b="1">
                <a:latin typeface="Gill Sans"/>
                <a:ea typeface="Gill Sans"/>
                <a:cs typeface="Gill Sans"/>
                <a:sym typeface="Gill Sans"/>
              </a:rPr>
              <a:t>Publication table</a:t>
            </a:r>
            <a:endParaRPr sz="2400" b="1">
              <a:latin typeface="Gill Sans"/>
              <a:ea typeface="Gill Sans"/>
              <a:cs typeface="Gill Sans"/>
              <a:sym typeface="Gill Sans"/>
            </a:endParaRPr>
          </a:p>
        </p:txBody>
      </p:sp>
      <p:sp>
        <p:nvSpPr>
          <p:cNvPr id="193" name="Google Shape;193;p36"/>
          <p:cNvSpPr txBox="1"/>
          <p:nvPr/>
        </p:nvSpPr>
        <p:spPr>
          <a:xfrm>
            <a:off x="931533" y="1252333"/>
            <a:ext cx="7323200" cy="2342000"/>
          </a:xfrm>
          <a:prstGeom prst="rect">
            <a:avLst/>
          </a:prstGeom>
          <a:solidFill>
            <a:srgbClr val="FFFFFF"/>
          </a:solidFill>
          <a:ln>
            <a:noFill/>
          </a:ln>
        </p:spPr>
        <p:txBody>
          <a:bodyPr spcFirstLastPara="1" wrap="square" lIns="121900" tIns="121900" rIns="121900" bIns="121900" anchor="t" anchorCtr="0">
            <a:noAutofit/>
          </a:bodyPr>
          <a:lstStyle/>
          <a:p>
            <a:pPr marL="121917"/>
            <a:r>
              <a:rPr lang="en" sz="2400" b="1" dirty="0">
                <a:latin typeface="Gill Sans"/>
                <a:ea typeface="Gill Sans"/>
                <a:cs typeface="Gill Sans"/>
                <a:sym typeface="Gill Sans"/>
              </a:rPr>
              <a:t>Documentation (list of excerpts)</a:t>
            </a:r>
            <a:endParaRPr sz="2400" b="1" dirty="0">
              <a:latin typeface="Gill Sans"/>
              <a:ea typeface="Gill Sans"/>
              <a:cs typeface="Gill Sans"/>
              <a:sym typeface="Gill Sans"/>
            </a:endParaRPr>
          </a:p>
        </p:txBody>
      </p:sp>
      <p:sp>
        <p:nvSpPr>
          <p:cNvPr id="194" name="Google Shape;194;p36"/>
          <p:cNvSpPr txBox="1">
            <a:spLocks noGrp="1"/>
          </p:cNvSpPr>
          <p:nvPr>
            <p:ph type="title"/>
          </p:nvPr>
        </p:nvSpPr>
        <p:spPr>
          <a:xfrm>
            <a:off x="268224" y="268224"/>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US" dirty="0"/>
              <a:t>ATI </a:t>
            </a:r>
            <a:r>
              <a:rPr lang="en" dirty="0"/>
              <a:t>Example: </a:t>
            </a:r>
            <a:r>
              <a:rPr lang="en" b="1" dirty="0"/>
              <a:t>audio in linguistics</a:t>
            </a:r>
            <a:endParaRPr b="1" dirty="0"/>
          </a:p>
        </p:txBody>
      </p:sp>
      <p:sp>
        <p:nvSpPr>
          <p:cNvPr id="195" name="Google Shape;195;p36"/>
          <p:cNvSpPr txBox="1"/>
          <p:nvPr/>
        </p:nvSpPr>
        <p:spPr>
          <a:xfrm>
            <a:off x="8049267" y="6324600"/>
            <a:ext cx="4142800" cy="533200"/>
          </a:xfrm>
          <a:prstGeom prst="rect">
            <a:avLst/>
          </a:prstGeom>
          <a:noFill/>
          <a:ln>
            <a:noFill/>
          </a:ln>
        </p:spPr>
        <p:txBody>
          <a:bodyPr spcFirstLastPara="1" wrap="square" lIns="121900" tIns="121900" rIns="121900" bIns="121900" anchor="b" anchorCtr="0">
            <a:noAutofit/>
          </a:bodyPr>
          <a:lstStyle/>
          <a:p>
            <a:pPr algn="r"/>
            <a:r>
              <a:rPr lang="en" sz="2400">
                <a:latin typeface="Gill Sans"/>
                <a:ea typeface="Gill Sans"/>
                <a:cs typeface="Gill Sans"/>
                <a:sym typeface="Gill Sans"/>
              </a:rPr>
              <a:t>Link: </a:t>
            </a:r>
            <a:r>
              <a:rPr lang="en" sz="2400" u="sng">
                <a:solidFill>
                  <a:schemeClr val="hlink"/>
                </a:solidFill>
                <a:latin typeface="Gill Sans"/>
                <a:ea typeface="Gill Sans"/>
                <a:cs typeface="Gill Sans"/>
                <a:sym typeface="Gill Sans"/>
                <a:hlinkClick r:id="rId4"/>
              </a:rPr>
              <a:t>http://bit.do/ati-audio</a:t>
            </a:r>
            <a:endParaRPr sz="2400">
              <a:latin typeface="Gill Sans"/>
              <a:ea typeface="Gill Sans"/>
              <a:cs typeface="Gill Sans"/>
              <a:sym typeface="Gill Sans"/>
            </a:endParaRPr>
          </a:p>
        </p:txBody>
      </p:sp>
      <p:pic>
        <p:nvPicPr>
          <p:cNvPr id="196" name="Google Shape;196;p36"/>
          <p:cNvPicPr preferRelativeResize="0"/>
          <p:nvPr/>
        </p:nvPicPr>
        <p:blipFill>
          <a:blip r:embed="rId5">
            <a:alphaModFix/>
          </a:blip>
          <a:stretch>
            <a:fillRect/>
          </a:stretch>
        </p:blipFill>
        <p:spPr>
          <a:xfrm>
            <a:off x="723202" y="1782213"/>
            <a:ext cx="7543000" cy="2483120"/>
          </a:xfrm>
          <a:prstGeom prst="rect">
            <a:avLst/>
          </a:prstGeom>
          <a:noFill/>
          <a:ln>
            <a:noFill/>
          </a:ln>
        </p:spPr>
      </p:pic>
      <p:pic>
        <p:nvPicPr>
          <p:cNvPr id="197" name="Google Shape;197;p36" title="middens.mp4">
            <a:hlinkClick r:id="rId6"/>
          </p:cNvPr>
          <p:cNvPicPr preferRelativeResize="0"/>
          <p:nvPr/>
        </p:nvPicPr>
        <p:blipFill>
          <a:blip r:embed="rId7">
            <a:alphaModFix/>
          </a:blip>
          <a:stretch>
            <a:fillRect/>
          </a:stretch>
        </p:blipFill>
        <p:spPr>
          <a:xfrm>
            <a:off x="8693766" y="3609801"/>
            <a:ext cx="3019503" cy="2264633"/>
          </a:xfrm>
          <a:prstGeom prst="rect">
            <a:avLst/>
          </a:prstGeom>
          <a:noFill/>
          <a:ln>
            <a:noFill/>
          </a:ln>
        </p:spPr>
      </p:pic>
      <p:sp>
        <p:nvSpPr>
          <p:cNvPr id="198" name="Google Shape;198;p36"/>
          <p:cNvSpPr txBox="1"/>
          <p:nvPr/>
        </p:nvSpPr>
        <p:spPr>
          <a:xfrm>
            <a:off x="8693751" y="3223784"/>
            <a:ext cx="3301200" cy="386000"/>
          </a:xfrm>
          <a:prstGeom prst="rect">
            <a:avLst/>
          </a:prstGeom>
          <a:noFill/>
          <a:ln>
            <a:noFill/>
          </a:ln>
        </p:spPr>
        <p:txBody>
          <a:bodyPr spcFirstLastPara="1" wrap="square" lIns="0" tIns="0" rIns="0" bIns="0" anchor="t" anchorCtr="0">
            <a:noAutofit/>
          </a:bodyPr>
          <a:lstStyle/>
          <a:p>
            <a:r>
              <a:rPr lang="en" sz="2400" b="1">
                <a:latin typeface="Gill Sans"/>
                <a:ea typeface="Gill Sans"/>
                <a:cs typeface="Gill Sans"/>
                <a:sym typeface="Gill Sans"/>
              </a:rPr>
              <a:t>Data source (audio)</a:t>
            </a:r>
            <a:endParaRPr sz="2400" b="1">
              <a:latin typeface="Gill Sans"/>
              <a:ea typeface="Gill Sans"/>
              <a:cs typeface="Gill Sans"/>
              <a:sym typeface="Gill Sans"/>
            </a:endParaRPr>
          </a:p>
        </p:txBody>
      </p:sp>
      <p:sp>
        <p:nvSpPr>
          <p:cNvPr id="199" name="Google Shape;199;p36"/>
          <p:cNvSpPr/>
          <p:nvPr/>
        </p:nvSpPr>
        <p:spPr>
          <a:xfrm>
            <a:off x="1279219" y="4073522"/>
            <a:ext cx="5105400" cy="1155700"/>
          </a:xfrm>
          <a:custGeom>
            <a:avLst/>
            <a:gdLst/>
            <a:ahLst/>
            <a:cxnLst/>
            <a:rect l="0" t="0" r="0" b="0"/>
            <a:pathLst>
              <a:path w="153162" h="34671" extrusionOk="0">
                <a:moveTo>
                  <a:pt x="0" y="0"/>
                </a:moveTo>
                <a:lnTo>
                  <a:pt x="153162" y="381"/>
                </a:lnTo>
                <a:lnTo>
                  <a:pt x="81153" y="34671"/>
                </a:lnTo>
                <a:close/>
              </a:path>
            </a:pathLst>
          </a:custGeom>
          <a:solidFill>
            <a:srgbClr val="A8DBE9"/>
          </a:solidFill>
          <a:ln>
            <a:noFill/>
          </a:ln>
        </p:spPr>
      </p:sp>
      <p:sp>
        <p:nvSpPr>
          <p:cNvPr id="200" name="Google Shape;200;p36"/>
          <p:cNvSpPr/>
          <p:nvPr/>
        </p:nvSpPr>
        <p:spPr>
          <a:xfrm>
            <a:off x="6466042" y="3802950"/>
            <a:ext cx="2146300" cy="2222500"/>
          </a:xfrm>
          <a:custGeom>
            <a:avLst/>
            <a:gdLst/>
            <a:ahLst/>
            <a:cxnLst/>
            <a:rect l="0" t="0" r="0" b="0"/>
            <a:pathLst>
              <a:path w="64389" h="66675" extrusionOk="0">
                <a:moveTo>
                  <a:pt x="64389" y="0"/>
                </a:moveTo>
                <a:lnTo>
                  <a:pt x="64008" y="66675"/>
                </a:lnTo>
                <a:lnTo>
                  <a:pt x="0" y="3429"/>
                </a:lnTo>
                <a:close/>
              </a:path>
            </a:pathLst>
          </a:custGeom>
          <a:solidFill>
            <a:srgbClr val="A8DBE9"/>
          </a:solidFill>
          <a:ln>
            <a:noFill/>
          </a:ln>
        </p:spPr>
      </p:sp>
    </p:spTree>
    <p:extLst>
      <p:ext uri="{BB962C8B-B14F-4D97-AF65-F5344CB8AC3E}">
        <p14:creationId xmlns:p14="http://schemas.microsoft.com/office/powerpoint/2010/main" val="3915428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Annotations under the hood: JSON (1)</a:t>
            </a:r>
          </a:p>
        </p:txBody>
      </p:sp>
      <p:pic>
        <p:nvPicPr>
          <p:cNvPr id="4" name="Picture 3"/>
          <p:cNvPicPr>
            <a:picLocks noChangeAspect="1"/>
          </p:cNvPicPr>
          <p:nvPr/>
        </p:nvPicPr>
        <p:blipFill>
          <a:blip r:embed="rId2"/>
          <a:stretch>
            <a:fillRect/>
          </a:stretch>
        </p:blipFill>
        <p:spPr>
          <a:xfrm>
            <a:off x="479376" y="1196752"/>
            <a:ext cx="10737287" cy="5184576"/>
          </a:xfrm>
          <a:prstGeom prst="rect">
            <a:avLst/>
          </a:prstGeom>
        </p:spPr>
      </p:pic>
    </p:spTree>
    <p:extLst>
      <p:ext uri="{BB962C8B-B14F-4D97-AF65-F5344CB8AC3E}">
        <p14:creationId xmlns:p14="http://schemas.microsoft.com/office/powerpoint/2010/main" val="164559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Annotations under the hood: JSON (2)</a:t>
            </a:r>
          </a:p>
        </p:txBody>
      </p:sp>
      <p:pic>
        <p:nvPicPr>
          <p:cNvPr id="3" name="Picture 2"/>
          <p:cNvPicPr>
            <a:picLocks noChangeAspect="1"/>
          </p:cNvPicPr>
          <p:nvPr/>
        </p:nvPicPr>
        <p:blipFill>
          <a:blip r:embed="rId2"/>
          <a:stretch>
            <a:fillRect/>
          </a:stretch>
        </p:blipFill>
        <p:spPr>
          <a:xfrm>
            <a:off x="454696" y="1484784"/>
            <a:ext cx="11737304" cy="4420170"/>
          </a:xfrm>
          <a:prstGeom prst="rect">
            <a:avLst/>
          </a:prstGeom>
        </p:spPr>
      </p:pic>
    </p:spTree>
    <p:extLst>
      <p:ext uri="{BB962C8B-B14F-4D97-AF65-F5344CB8AC3E}">
        <p14:creationId xmlns:p14="http://schemas.microsoft.com/office/powerpoint/2010/main" val="4213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Compliant</a:t>
            </a:r>
          </a:p>
        </p:txBody>
      </p:sp>
      <p:pic>
        <p:nvPicPr>
          <p:cNvPr id="4" name="Picture 3"/>
          <p:cNvPicPr>
            <a:picLocks noChangeAspect="1"/>
          </p:cNvPicPr>
          <p:nvPr/>
        </p:nvPicPr>
        <p:blipFill>
          <a:blip r:embed="rId3"/>
          <a:stretch>
            <a:fillRect/>
          </a:stretch>
        </p:blipFill>
        <p:spPr>
          <a:xfrm>
            <a:off x="263352" y="1196752"/>
            <a:ext cx="11203104" cy="5400600"/>
          </a:xfrm>
          <a:prstGeom prst="rect">
            <a:avLst/>
          </a:prstGeom>
        </p:spPr>
      </p:pic>
    </p:spTree>
    <p:extLst>
      <p:ext uri="{BB962C8B-B14F-4D97-AF65-F5344CB8AC3E}">
        <p14:creationId xmlns:p14="http://schemas.microsoft.com/office/powerpoint/2010/main" val="117988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ATI: The ATI Initiative</a:t>
            </a:r>
          </a:p>
        </p:txBody>
      </p:sp>
      <p:sp>
        <p:nvSpPr>
          <p:cNvPr id="3" name="Content Placeholder 2"/>
          <p:cNvSpPr>
            <a:spLocks noGrp="1"/>
          </p:cNvSpPr>
          <p:nvPr>
            <p:ph idx="1"/>
          </p:nvPr>
        </p:nvSpPr>
        <p:spPr/>
        <p:txBody>
          <a:bodyPr>
            <a:normAutofit lnSpcReduction="10000"/>
          </a:bodyPr>
          <a:lstStyle/>
          <a:p>
            <a:r>
              <a:rPr lang="en-US" dirty="0"/>
              <a:t>2 Phases; currently beginning of 2nd</a:t>
            </a:r>
          </a:p>
          <a:p>
            <a:r>
              <a:rPr lang="en-US" dirty="0"/>
              <a:t>1</a:t>
            </a:r>
            <a:r>
              <a:rPr lang="en-US" baseline="30000" dirty="0"/>
              <a:t>st</a:t>
            </a:r>
            <a:r>
              <a:rPr lang="en-US" dirty="0"/>
              <a:t> phase: Annotating recently published articles</a:t>
            </a:r>
          </a:p>
          <a:p>
            <a:r>
              <a:rPr lang="en-US" dirty="0"/>
              <a:t>Collaborated closely with Cambridge University Press to test technology, workflows, and solicit articles</a:t>
            </a:r>
          </a:p>
          <a:p>
            <a:r>
              <a:rPr lang="en-US" dirty="0"/>
              <a:t>Projects available at qdr.org/</a:t>
            </a:r>
            <a:r>
              <a:rPr lang="en-US" dirty="0" err="1"/>
              <a:t>ati</a:t>
            </a:r>
            <a:r>
              <a:rPr lang="en-US" dirty="0"/>
              <a:t>/</a:t>
            </a:r>
            <a:r>
              <a:rPr lang="en-US" dirty="0" err="1"/>
              <a:t>ati</a:t>
            </a:r>
            <a:r>
              <a:rPr lang="en-US" dirty="0"/>
              <a:t>-models </a:t>
            </a:r>
          </a:p>
          <a:p>
            <a:r>
              <a:rPr lang="en-US" dirty="0"/>
              <a:t>2</a:t>
            </a:r>
            <a:r>
              <a:rPr lang="en-US" baseline="30000" dirty="0"/>
              <a:t>nd</a:t>
            </a:r>
            <a:r>
              <a:rPr lang="en-US" dirty="0"/>
              <a:t> phase: Annotating during writing process</a:t>
            </a:r>
          </a:p>
          <a:p>
            <a:r>
              <a:rPr lang="en-US" dirty="0"/>
              <a:t>Every paper paired with reviewer, pre- and post review</a:t>
            </a:r>
          </a:p>
          <a:p>
            <a:r>
              <a:rPr lang="en-US" dirty="0"/>
              <a:t>Authors keep logbook &amp; fill out survey</a:t>
            </a:r>
          </a:p>
          <a:p>
            <a:r>
              <a:rPr lang="en-US" dirty="0"/>
              <a:t>Very preliminary results</a:t>
            </a:r>
          </a:p>
        </p:txBody>
      </p:sp>
    </p:spTree>
    <p:extLst>
      <p:ext uri="{BB962C8B-B14F-4D97-AF65-F5344CB8AC3E}">
        <p14:creationId xmlns:p14="http://schemas.microsoft.com/office/powerpoint/2010/main" val="3535822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ATI</a:t>
            </a:r>
          </a:p>
        </p:txBody>
      </p:sp>
      <p:sp>
        <p:nvSpPr>
          <p:cNvPr id="3" name="Content Placeholder 2"/>
          <p:cNvSpPr>
            <a:spLocks noGrp="1"/>
          </p:cNvSpPr>
          <p:nvPr>
            <p:ph idx="1"/>
          </p:nvPr>
        </p:nvSpPr>
        <p:spPr>
          <a:xfrm>
            <a:off x="838200" y="1124744"/>
            <a:ext cx="10515600" cy="5108664"/>
          </a:xfrm>
        </p:spPr>
        <p:txBody>
          <a:bodyPr/>
          <a:lstStyle/>
          <a:p>
            <a:r>
              <a:rPr lang="en-US" dirty="0"/>
              <a:t>Average time spent per project: ~20hs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1703021"/>
            <a:ext cx="4968552" cy="512247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8048" y="1615001"/>
            <a:ext cx="4968552" cy="5122476"/>
          </a:xfrm>
          <a:prstGeom prst="rect">
            <a:avLst/>
          </a:prstGeom>
        </p:spPr>
      </p:pic>
    </p:spTree>
    <p:extLst>
      <p:ext uri="{BB962C8B-B14F-4D97-AF65-F5344CB8AC3E}">
        <p14:creationId xmlns:p14="http://schemas.microsoft.com/office/powerpoint/2010/main" val="400490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Quantitative Research: Matrix Data</a:t>
            </a:r>
          </a:p>
        </p:txBody>
      </p:sp>
      <p:pic>
        <p:nvPicPr>
          <p:cNvPr id="4" name="Content Placeholder 3"/>
          <p:cNvPicPr>
            <a:picLocks noGrp="1" noChangeAspect="1"/>
          </p:cNvPicPr>
          <p:nvPr>
            <p:ph idx="1"/>
          </p:nvPr>
        </p:nvPicPr>
        <p:blipFill>
          <a:blip r:embed="rId3"/>
          <a:stretch>
            <a:fillRect/>
          </a:stretch>
        </p:blipFill>
        <p:spPr>
          <a:xfrm>
            <a:off x="8039102" y="1484784"/>
            <a:ext cx="3423310" cy="4351338"/>
          </a:xfrm>
          <a:prstGeom prst="rect">
            <a:avLst/>
          </a:prstGeom>
        </p:spPr>
      </p:pic>
      <p:pic>
        <p:nvPicPr>
          <p:cNvPr id="6" name="Picture 5"/>
          <p:cNvPicPr>
            <a:picLocks noChangeAspect="1"/>
          </p:cNvPicPr>
          <p:nvPr/>
        </p:nvPicPr>
        <p:blipFill>
          <a:blip r:embed="rId4"/>
          <a:stretch>
            <a:fillRect/>
          </a:stretch>
        </p:blipFill>
        <p:spPr>
          <a:xfrm>
            <a:off x="1775881" y="1993526"/>
            <a:ext cx="3036094" cy="2036323"/>
          </a:xfrm>
          <a:prstGeom prst="rect">
            <a:avLst/>
          </a:prstGeom>
        </p:spPr>
      </p:pic>
      <p:sp>
        <p:nvSpPr>
          <p:cNvPr id="7" name="Right Arrow 6"/>
          <p:cNvSpPr/>
          <p:nvPr/>
        </p:nvSpPr>
        <p:spPr>
          <a:xfrm>
            <a:off x="5091299" y="2390926"/>
            <a:ext cx="854747" cy="990546"/>
          </a:xfrm>
          <a:prstGeom prst="rightArrow">
            <a:avLst/>
          </a:prstGeom>
          <a:solidFill>
            <a:srgbClr val="55B7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a:off x="7184355" y="2395570"/>
            <a:ext cx="854747" cy="990546"/>
          </a:xfrm>
          <a:prstGeom prst="rightArrow">
            <a:avLst/>
          </a:prstGeom>
          <a:solidFill>
            <a:srgbClr val="55B7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52" name="Picture 4" descr="https://developer.r-project.org/Logo/R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455" y="2553721"/>
            <a:ext cx="876226" cy="66495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4811976" y="3381473"/>
            <a:ext cx="1134070" cy="1869551"/>
          </a:xfrm>
          <a:prstGeom prst="straightConnector1">
            <a:avLst/>
          </a:prstGeom>
          <a:ln w="19050">
            <a:solidFill>
              <a:srgbClr val="55B7D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225369" y="3364688"/>
            <a:ext cx="367951" cy="1792504"/>
          </a:xfrm>
          <a:prstGeom prst="straightConnector1">
            <a:avLst/>
          </a:prstGeom>
          <a:ln w="19050">
            <a:solidFill>
              <a:srgbClr val="55B7D3"/>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http://dataverse.org/files/dataverseorg/files/dataverse_project_logo-h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8672" y="5088232"/>
            <a:ext cx="1733891" cy="6205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044617" y="5790896"/>
            <a:ext cx="2361375" cy="507831"/>
          </a:xfrm>
          <a:prstGeom prst="rect">
            <a:avLst/>
          </a:prstGeom>
          <a:noFill/>
        </p:spPr>
        <p:txBody>
          <a:bodyPr wrap="square" rtlCol="0">
            <a:spAutoFit/>
          </a:bodyPr>
          <a:lstStyle/>
          <a:p>
            <a:r>
              <a:rPr lang="en-US" sz="675" dirty="0">
                <a:latin typeface="Georgia" panose="02040502050405020303" pitchFamily="18" charset="0"/>
              </a:rPr>
              <a:t>Toby </a:t>
            </a:r>
            <a:r>
              <a:rPr lang="en-US" sz="675" dirty="0" err="1">
                <a:latin typeface="Georgia" panose="02040502050405020303" pitchFamily="18" charset="0"/>
              </a:rPr>
              <a:t>Bolsen</a:t>
            </a:r>
            <a:r>
              <a:rPr lang="en-US" sz="675" dirty="0">
                <a:latin typeface="Georgia" panose="02040502050405020303" pitchFamily="18" charset="0"/>
              </a:rPr>
              <a:t>, Thomas J. </a:t>
            </a:r>
            <a:r>
              <a:rPr lang="en-US" sz="675" dirty="0" err="1">
                <a:latin typeface="Georgia" panose="02040502050405020303" pitchFamily="18" charset="0"/>
              </a:rPr>
              <a:t>Leeper</a:t>
            </a:r>
            <a:r>
              <a:rPr lang="en-US" sz="675" dirty="0">
                <a:latin typeface="Georgia" panose="02040502050405020303" pitchFamily="18" charset="0"/>
              </a:rPr>
              <a:t>, and Matthew Shapiro. 2014. </a:t>
            </a:r>
            <a:r>
              <a:rPr lang="en-US" sz="675" dirty="0">
                <a:latin typeface="Georgia" panose="02040502050405020303" pitchFamily="18" charset="0"/>
                <a:hlinkClick r:id="rId7"/>
              </a:rPr>
              <a:t>“Doing What Others Do: Norms, Science, and Collective Action on Global Warming.”</a:t>
            </a:r>
            <a:r>
              <a:rPr lang="en-US" sz="675" dirty="0">
                <a:latin typeface="Georgia" panose="02040502050405020303" pitchFamily="18" charset="0"/>
              </a:rPr>
              <a:t> </a:t>
            </a:r>
            <a:r>
              <a:rPr lang="en-US" sz="675" i="1" dirty="0">
                <a:latin typeface="Georgia" panose="02040502050405020303" pitchFamily="18" charset="0"/>
              </a:rPr>
              <a:t>American Politics Research</a:t>
            </a:r>
            <a:r>
              <a:rPr lang="en-US" sz="675" dirty="0">
                <a:latin typeface="Georgia" panose="02040502050405020303" pitchFamily="18" charset="0"/>
              </a:rPr>
              <a:t> 42(1): 65–89.</a:t>
            </a:r>
          </a:p>
        </p:txBody>
      </p:sp>
      <p:sp>
        <p:nvSpPr>
          <p:cNvPr id="3" name="Oval 2"/>
          <p:cNvSpPr/>
          <p:nvPr/>
        </p:nvSpPr>
        <p:spPr>
          <a:xfrm>
            <a:off x="5379010" y="4488665"/>
            <a:ext cx="1293053" cy="4548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EE985E"/>
                </a:solidFill>
              </a:rPr>
              <a:t>Open Science</a:t>
            </a:r>
          </a:p>
        </p:txBody>
      </p:sp>
    </p:spTree>
    <p:extLst>
      <p:ext uri="{BB962C8B-B14F-4D97-AF65-F5344CB8AC3E}">
        <p14:creationId xmlns:p14="http://schemas.microsoft.com/office/powerpoint/2010/main" val="44623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ATI</a:t>
            </a:r>
          </a:p>
        </p:txBody>
      </p:sp>
      <p:sp>
        <p:nvSpPr>
          <p:cNvPr id="3" name="Content Placeholder 2"/>
          <p:cNvSpPr>
            <a:spLocks noGrp="1"/>
          </p:cNvSpPr>
          <p:nvPr>
            <p:ph idx="1"/>
          </p:nvPr>
        </p:nvSpPr>
        <p:spPr/>
        <p:txBody>
          <a:bodyPr/>
          <a:lstStyle/>
          <a:p>
            <a:r>
              <a:rPr lang="en-US" dirty="0"/>
              <a:t>Relatively poor match between reviewer expectation and annotations</a:t>
            </a:r>
          </a:p>
          <a:p>
            <a:r>
              <a:rPr lang="en-US" dirty="0"/>
              <a:t>Widely differing number of annotations (6-80/article)</a:t>
            </a:r>
          </a:p>
          <a:p>
            <a:r>
              <a:rPr lang="en-US" dirty="0"/>
              <a:t>Widely differing usage of annotations, some disagreement</a:t>
            </a:r>
          </a:p>
          <a:p>
            <a:r>
              <a:rPr lang="en-US" dirty="0"/>
              <a:t>Concern about incentives</a:t>
            </a:r>
          </a:p>
          <a:p>
            <a:r>
              <a:rPr lang="en-US" dirty="0"/>
              <a:t>Interest in clearer typology of annotations</a:t>
            </a:r>
          </a:p>
          <a:p>
            <a:pPr lvl="1"/>
            <a:r>
              <a:rPr lang="en-US" dirty="0"/>
              <a:t>Existing work on annotation/citation ontologies</a:t>
            </a:r>
          </a:p>
        </p:txBody>
      </p:sp>
    </p:spTree>
    <p:extLst>
      <p:ext uri="{BB962C8B-B14F-4D97-AF65-F5344CB8AC3E}">
        <p14:creationId xmlns:p14="http://schemas.microsoft.com/office/powerpoint/2010/main" val="329486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ATI Challenge</a:t>
            </a:r>
          </a:p>
        </p:txBody>
      </p:sp>
      <p:sp>
        <p:nvSpPr>
          <p:cNvPr id="3" name="Content Placeholder 2"/>
          <p:cNvSpPr>
            <a:spLocks noGrp="1"/>
          </p:cNvSpPr>
          <p:nvPr>
            <p:ph idx="1"/>
          </p:nvPr>
        </p:nvSpPr>
        <p:spPr/>
        <p:txBody>
          <a:bodyPr/>
          <a:lstStyle/>
          <a:p>
            <a:r>
              <a:rPr lang="en-US" dirty="0"/>
              <a:t>2</a:t>
            </a:r>
            <a:r>
              <a:rPr lang="en-US" baseline="30000" dirty="0"/>
              <a:t>nd</a:t>
            </a:r>
            <a:r>
              <a:rPr lang="en-US" dirty="0"/>
              <a:t> Phase of pilots</a:t>
            </a:r>
          </a:p>
          <a:p>
            <a:r>
              <a:rPr lang="en-US" dirty="0"/>
              <a:t>Solicited proposals for (paid) annotation &amp; workshop</a:t>
            </a:r>
          </a:p>
          <a:p>
            <a:r>
              <a:rPr lang="en-US" dirty="0"/>
              <a:t>80 submissions across disciplines &amp; continents, though skewed towards political science</a:t>
            </a:r>
          </a:p>
          <a:p>
            <a:r>
              <a:rPr lang="en-US"/>
              <a:t>Selected 18 projects</a:t>
            </a:r>
            <a:r>
              <a:rPr lang="en-US" dirty="0"/>
              <a:t>, workshop in November</a:t>
            </a:r>
          </a:p>
        </p:txBody>
      </p:sp>
    </p:spTree>
    <p:extLst>
      <p:ext uri="{BB962C8B-B14F-4D97-AF65-F5344CB8AC3E}">
        <p14:creationId xmlns:p14="http://schemas.microsoft.com/office/powerpoint/2010/main" val="1171292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ATI: Overcoming Complications</a:t>
            </a:r>
          </a:p>
        </p:txBody>
      </p:sp>
      <p:sp>
        <p:nvSpPr>
          <p:cNvPr id="3" name="Content Placeholder 2"/>
          <p:cNvSpPr>
            <a:spLocks noGrp="1"/>
          </p:cNvSpPr>
          <p:nvPr>
            <p:ph idx="1"/>
          </p:nvPr>
        </p:nvSpPr>
        <p:spPr/>
        <p:txBody>
          <a:bodyPr/>
          <a:lstStyle/>
          <a:p>
            <a:r>
              <a:rPr lang="en-US" dirty="0"/>
              <a:t>Basic model for core services is in place and working well. </a:t>
            </a:r>
          </a:p>
          <a:p>
            <a:r>
              <a:rPr lang="en-US" dirty="0"/>
              <a:t>Gradually expanding to more use-cases, overcoming technological hurdles as they are identified (for example, proxy servers for off-campus sign-in; journal aggregators like Muse). </a:t>
            </a:r>
          </a:p>
          <a:p>
            <a:r>
              <a:rPr lang="en-US" dirty="0"/>
              <a:t>Addressing “socio” part of socio-technical infrastructure, in particular making ATI more consistent with existing norms and practices (for example, hybrid paper-digital publications).  </a:t>
            </a:r>
          </a:p>
        </p:txBody>
      </p:sp>
    </p:spTree>
    <p:extLst>
      <p:ext uri="{BB962C8B-B14F-4D97-AF65-F5344CB8AC3E}">
        <p14:creationId xmlns:p14="http://schemas.microsoft.com/office/powerpoint/2010/main" val="1141040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Qualitative Research: Granular Data</a:t>
            </a:r>
          </a:p>
        </p:txBody>
      </p:sp>
      <p:pic>
        <p:nvPicPr>
          <p:cNvPr id="31"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42" y="2168927"/>
            <a:ext cx="9278916" cy="3913971"/>
          </a:xfrm>
          <a:prstGeom prst="rect">
            <a:avLst/>
          </a:prstGeom>
        </p:spPr>
      </p:pic>
    </p:spTree>
    <p:extLst>
      <p:ext uri="{BB962C8B-B14F-4D97-AF65-F5344CB8AC3E}">
        <p14:creationId xmlns:p14="http://schemas.microsoft.com/office/powerpoint/2010/main" val="286524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Traditional Way</a:t>
            </a:r>
          </a:p>
        </p:txBody>
      </p:sp>
      <p:pic>
        <p:nvPicPr>
          <p:cNvPr id="3" name="Picture 2"/>
          <p:cNvPicPr>
            <a:picLocks noChangeAspect="1"/>
          </p:cNvPicPr>
          <p:nvPr/>
        </p:nvPicPr>
        <p:blipFill>
          <a:blip r:embed="rId2"/>
          <a:stretch>
            <a:fillRect/>
          </a:stretch>
        </p:blipFill>
        <p:spPr>
          <a:xfrm>
            <a:off x="838200" y="2326483"/>
            <a:ext cx="5510560" cy="1406524"/>
          </a:xfrm>
          <a:prstGeom prst="rect">
            <a:avLst/>
          </a:prstGeom>
        </p:spPr>
      </p:pic>
      <p:pic>
        <p:nvPicPr>
          <p:cNvPr id="5" name="Picture 4"/>
          <p:cNvPicPr>
            <a:picLocks noChangeAspect="1"/>
          </p:cNvPicPr>
          <p:nvPr/>
        </p:nvPicPr>
        <p:blipFill>
          <a:blip r:embed="rId3"/>
          <a:stretch>
            <a:fillRect/>
          </a:stretch>
        </p:blipFill>
        <p:spPr>
          <a:xfrm>
            <a:off x="5948362" y="4486275"/>
            <a:ext cx="5972175" cy="1790700"/>
          </a:xfrm>
          <a:prstGeom prst="rect">
            <a:avLst/>
          </a:prstGeom>
        </p:spPr>
      </p:pic>
      <p:pic>
        <p:nvPicPr>
          <p:cNvPr id="6" name="Picture 5"/>
          <p:cNvPicPr>
            <a:picLocks noChangeAspect="1"/>
          </p:cNvPicPr>
          <p:nvPr/>
        </p:nvPicPr>
        <p:blipFill>
          <a:blip r:embed="rId4"/>
          <a:stretch>
            <a:fillRect/>
          </a:stretch>
        </p:blipFill>
        <p:spPr>
          <a:xfrm>
            <a:off x="5948362" y="3919537"/>
            <a:ext cx="1905000" cy="466725"/>
          </a:xfrm>
          <a:prstGeom prst="rect">
            <a:avLst/>
          </a:prstGeom>
        </p:spPr>
      </p:pic>
    </p:spTree>
    <p:extLst>
      <p:ext uri="{BB962C8B-B14F-4D97-AF65-F5344CB8AC3E}">
        <p14:creationId xmlns:p14="http://schemas.microsoft.com/office/powerpoint/2010/main" val="660615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Approach: Active Citation</a:t>
            </a:r>
          </a:p>
        </p:txBody>
      </p:sp>
      <p:pic>
        <p:nvPicPr>
          <p:cNvPr id="3" name="Picture 2"/>
          <p:cNvPicPr>
            <a:picLocks noChangeAspect="1"/>
          </p:cNvPicPr>
          <p:nvPr/>
        </p:nvPicPr>
        <p:blipFill>
          <a:blip r:embed="rId2"/>
          <a:stretch>
            <a:fillRect/>
          </a:stretch>
        </p:blipFill>
        <p:spPr>
          <a:xfrm>
            <a:off x="843947" y="1268760"/>
            <a:ext cx="9693548" cy="5365432"/>
          </a:xfrm>
          <a:prstGeom prst="rect">
            <a:avLst/>
          </a:prstGeom>
        </p:spPr>
      </p:pic>
    </p:spTree>
    <p:extLst>
      <p:ext uri="{BB962C8B-B14F-4D97-AF65-F5344CB8AC3E}">
        <p14:creationId xmlns:p14="http://schemas.microsoft.com/office/powerpoint/2010/main" val="149602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479376" y="28945"/>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 dirty="0"/>
              <a:t>Annotation for Transparent Inquiry (ATI)</a:t>
            </a:r>
            <a:endParaRPr b="1" dirty="0"/>
          </a:p>
        </p:txBody>
      </p:sp>
      <p:pic>
        <p:nvPicPr>
          <p:cNvPr id="144" name="Google Shape;144;p31"/>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1703512" y="1174729"/>
            <a:ext cx="8784976" cy="5692821"/>
          </a:xfrm>
          <a:prstGeom prst="rect">
            <a:avLst/>
          </a:prstGeom>
          <a:noFill/>
          <a:ln>
            <a:noFill/>
          </a:ln>
        </p:spPr>
      </p:pic>
    </p:spTree>
    <p:extLst>
      <p:ext uri="{BB962C8B-B14F-4D97-AF65-F5344CB8AC3E}">
        <p14:creationId xmlns:p14="http://schemas.microsoft.com/office/powerpoint/2010/main" val="36960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ATI: Specialization and Synthesis</a:t>
            </a:r>
          </a:p>
        </p:txBody>
      </p:sp>
      <p:sp>
        <p:nvSpPr>
          <p:cNvPr id="3" name="Content Placeholder 2"/>
          <p:cNvSpPr>
            <a:spLocks noGrp="1"/>
          </p:cNvSpPr>
          <p:nvPr>
            <p:ph idx="1"/>
          </p:nvPr>
        </p:nvSpPr>
        <p:spPr/>
        <p:txBody>
          <a:bodyPr>
            <a:normAutofit/>
          </a:bodyPr>
          <a:lstStyle/>
          <a:p>
            <a:r>
              <a:rPr lang="en-US" dirty="0"/>
              <a:t>Allows each institutional stakeholder to focus on their strengths, and avoids using scarce resources for other tasks. </a:t>
            </a:r>
          </a:p>
          <a:p>
            <a:pPr marL="682625">
              <a:buFont typeface="Wingdings" panose="05000000000000000000" pitchFamily="2" charset="2"/>
              <a:buChar char="§"/>
            </a:pPr>
            <a:r>
              <a:rPr lang="en-US" dirty="0"/>
              <a:t>Journals publish articles on their websites.</a:t>
            </a:r>
          </a:p>
          <a:p>
            <a:pPr marL="682625">
              <a:buFont typeface="Wingdings" panose="05000000000000000000" pitchFamily="2" charset="2"/>
              <a:buChar char="§"/>
            </a:pPr>
            <a:r>
              <a:rPr lang="en-US" dirty="0"/>
              <a:t>QDR (or another trusted digital repository) curates and preserves the annotations and sources.</a:t>
            </a:r>
          </a:p>
          <a:p>
            <a:pPr marL="682625">
              <a:buFont typeface="Wingdings" panose="05000000000000000000" pitchFamily="2" charset="2"/>
              <a:buChar char="§"/>
            </a:pPr>
            <a:r>
              <a:rPr lang="en-US" dirty="0"/>
              <a:t>Hypothesis serves the annotations.  </a:t>
            </a:r>
          </a:p>
          <a:p>
            <a:endParaRPr lang="en-US" dirty="0"/>
          </a:p>
        </p:txBody>
      </p:sp>
    </p:spTree>
    <p:extLst>
      <p:ext uri="{BB962C8B-B14F-4D97-AF65-F5344CB8AC3E}">
        <p14:creationId xmlns:p14="http://schemas.microsoft.com/office/powerpoint/2010/main" val="653696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479376" y="28945"/>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US" dirty="0"/>
              <a:t>ATI: The journal</a:t>
            </a:r>
            <a:endParaRPr b="1" dirty="0"/>
          </a:p>
        </p:txBody>
      </p:sp>
      <p:pic>
        <p:nvPicPr>
          <p:cNvPr id="144" name="Google Shape;144;p31"/>
          <p:cNvPicPr preferRelativeResize="0"/>
          <p:nvPr/>
        </p:nvPicPr>
        <p:blipFill>
          <a:blip r:embed="rId3">
            <a:alphaModFix/>
          </a:blip>
          <a:stretch>
            <a:fillRect/>
          </a:stretch>
        </p:blipFill>
        <p:spPr>
          <a:xfrm>
            <a:off x="1130301" y="1388334"/>
            <a:ext cx="9931399" cy="5141199"/>
          </a:xfrm>
          <a:prstGeom prst="rect">
            <a:avLst/>
          </a:prstGeom>
          <a:noFill/>
          <a:ln>
            <a:noFill/>
          </a:ln>
        </p:spPr>
      </p:pic>
    </p:spTree>
    <p:extLst>
      <p:ext uri="{BB962C8B-B14F-4D97-AF65-F5344CB8AC3E}">
        <p14:creationId xmlns:p14="http://schemas.microsoft.com/office/powerpoint/2010/main" val="20486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619285" y="116632"/>
            <a:ext cx="11582400" cy="1034800"/>
          </a:xfrm>
          <a:prstGeom prst="rect">
            <a:avLst/>
          </a:prstGeom>
        </p:spPr>
        <p:txBody>
          <a:bodyPr spcFirstLastPara="1" vert="horz" wrap="square" lIns="121900" tIns="121900" rIns="121900" bIns="121900" rtlCol="0" anchor="t" anchorCtr="0">
            <a:noAutofit/>
          </a:bodyPr>
          <a:lstStyle/>
          <a:p>
            <a:pPr>
              <a:spcBef>
                <a:spcPts val="0"/>
              </a:spcBef>
            </a:pPr>
            <a:r>
              <a:rPr lang="en" b="1" dirty="0"/>
              <a:t>ATI: Annotations</a:t>
            </a:r>
            <a:endParaRPr dirty="0"/>
          </a:p>
        </p:txBody>
      </p:sp>
      <p:pic>
        <p:nvPicPr>
          <p:cNvPr id="280" name="Google Shape;280;p41"/>
          <p:cNvPicPr preferRelativeResize="0"/>
          <p:nvPr/>
        </p:nvPicPr>
        <p:blipFill>
          <a:blip r:embed="rId3">
            <a:alphaModFix/>
          </a:blip>
          <a:stretch>
            <a:fillRect/>
          </a:stretch>
        </p:blipFill>
        <p:spPr>
          <a:xfrm>
            <a:off x="1210233" y="1339167"/>
            <a:ext cx="9509768" cy="4829167"/>
          </a:xfrm>
          <a:prstGeom prst="rect">
            <a:avLst/>
          </a:prstGeom>
          <a:noFill/>
          <a:ln>
            <a:noFill/>
          </a:ln>
        </p:spPr>
      </p:pic>
      <p:sp>
        <p:nvSpPr>
          <p:cNvPr id="281" name="Google Shape;281;p41"/>
          <p:cNvSpPr txBox="1"/>
          <p:nvPr/>
        </p:nvSpPr>
        <p:spPr>
          <a:xfrm>
            <a:off x="8049267" y="6324600"/>
            <a:ext cx="4142800" cy="533200"/>
          </a:xfrm>
          <a:prstGeom prst="rect">
            <a:avLst/>
          </a:prstGeom>
          <a:noFill/>
          <a:ln>
            <a:noFill/>
          </a:ln>
        </p:spPr>
        <p:txBody>
          <a:bodyPr spcFirstLastPara="1" wrap="square" lIns="121900" tIns="121900" rIns="121900" bIns="121900" anchor="b" anchorCtr="0">
            <a:noAutofit/>
          </a:bodyPr>
          <a:lstStyle/>
          <a:p>
            <a:pPr algn="r"/>
            <a:r>
              <a:rPr lang="en" sz="2400" dirty="0">
                <a:latin typeface="Gill Sans"/>
                <a:ea typeface="Gill Sans"/>
                <a:cs typeface="Gill Sans"/>
                <a:sym typeface="Gill Sans"/>
              </a:rPr>
              <a:t>Link: </a:t>
            </a:r>
            <a:r>
              <a:rPr lang="en" sz="2400" u="sng" dirty="0">
                <a:solidFill>
                  <a:schemeClr val="accent5"/>
                </a:solidFill>
                <a:latin typeface="Gill Sans"/>
                <a:ea typeface="Gill Sans"/>
                <a:cs typeface="Gill Sans"/>
                <a:sym typeface="Gill Sans"/>
                <a:hlinkClick r:id="rId4"/>
              </a:rPr>
              <a:t>Group Activity Page</a:t>
            </a:r>
            <a:endParaRPr sz="2400" dirty="0">
              <a:latin typeface="Gill Sans"/>
              <a:ea typeface="Gill Sans"/>
              <a:cs typeface="Gill Sans"/>
              <a:sym typeface="Gill Sans"/>
            </a:endParaRPr>
          </a:p>
        </p:txBody>
      </p:sp>
    </p:spTree>
    <p:extLst>
      <p:ext uri="{BB962C8B-B14F-4D97-AF65-F5344CB8AC3E}">
        <p14:creationId xmlns:p14="http://schemas.microsoft.com/office/powerpoint/2010/main" val="912937199"/>
      </p:ext>
    </p:extLst>
  </p:cSld>
  <p:clrMapOvr>
    <a:masterClrMapping/>
  </p:clrMapOvr>
</p:sld>
</file>

<file path=ppt/theme/theme1.xml><?xml version="1.0" encoding="utf-8"?>
<a:theme xmlns:a="http://schemas.openxmlformats.org/drawingml/2006/main" name="QDR Template Text-Heavy">
  <a:themeElements>
    <a:clrScheme name="QDR">
      <a:dk1>
        <a:srgbClr val="3F3F3F"/>
      </a:dk1>
      <a:lt1>
        <a:sysClr val="window" lastClr="FFFFFF"/>
      </a:lt1>
      <a:dk2>
        <a:srgbClr val="1F497D"/>
      </a:dk2>
      <a:lt2>
        <a:srgbClr val="EEECE1"/>
      </a:lt2>
      <a:accent1>
        <a:srgbClr val="55B7D3"/>
      </a:accent1>
      <a:accent2>
        <a:srgbClr val="EB853F"/>
      </a:accent2>
      <a:accent3>
        <a:srgbClr val="9BBB59"/>
      </a:accent3>
      <a:accent4>
        <a:srgbClr val="8064A2"/>
      </a:accent4>
      <a:accent5>
        <a:srgbClr val="4BACC6"/>
      </a:accent5>
      <a:accent6>
        <a:srgbClr val="F79646"/>
      </a:accent6>
      <a:hlink>
        <a:srgbClr val="0000FF"/>
      </a:hlink>
      <a:folHlink>
        <a:srgbClr val="800080"/>
      </a:folHlink>
    </a:clrScheme>
    <a:fontScheme name="QDR Standard">
      <a:majorFont>
        <a:latin typeface="Lucida Bright"/>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DR Template Text-Heavy" id="{98077234-FF43-4160-B960-AEA1F07C99ED}" vid="{EBE190C5-CECF-4EA3-955E-F90C829AA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10884</TotalTime>
  <Words>1130</Words>
  <Application>Microsoft Office PowerPoint</Application>
  <PresentationFormat>Widescreen</PresentationFormat>
  <Paragraphs>82</Paragraphs>
  <Slides>22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Trebuchet MS</vt:lpstr>
      <vt:lpstr>Lucida Sans</vt:lpstr>
      <vt:lpstr>Calibri</vt:lpstr>
      <vt:lpstr>Gill Sans</vt:lpstr>
      <vt:lpstr>Arial</vt:lpstr>
      <vt:lpstr>Wingdings</vt:lpstr>
      <vt:lpstr>Lucida Bright</vt:lpstr>
      <vt:lpstr>Georgia</vt:lpstr>
      <vt:lpstr>QDR Template Text-Heavy</vt:lpstr>
      <vt:lpstr>Annotation for Transparent Inquiry</vt:lpstr>
      <vt:lpstr>Quantitative Research: Matrix Data</vt:lpstr>
      <vt:lpstr>Qualitative Research: Granular Data</vt:lpstr>
      <vt:lpstr>The Traditional Way</vt:lpstr>
      <vt:lpstr>Initial Approach: Active Citation</vt:lpstr>
      <vt:lpstr>Annotation for Transparent Inquiry (ATI)</vt:lpstr>
      <vt:lpstr>ATI: Specialization and Synthesis</vt:lpstr>
      <vt:lpstr>ATI: The journal</vt:lpstr>
      <vt:lpstr>ATI: Annotations</vt:lpstr>
      <vt:lpstr>ATI: Hypothesis is Open Source &amp; Non-Profit</vt:lpstr>
      <vt:lpstr>ATI: Data repository</vt:lpstr>
      <vt:lpstr>ATI example: Historical research</vt:lpstr>
      <vt:lpstr>ATI Example: Excerpt, translation, and analysis</vt:lpstr>
      <vt:lpstr>ATI Example: audio in linguistics</vt:lpstr>
      <vt:lpstr>Annotations under the hood: JSON (1)</vt:lpstr>
      <vt:lpstr>Annotations under the hood: JSON (2)</vt:lpstr>
      <vt:lpstr>Standard Compliant</vt:lpstr>
      <vt:lpstr>Evaluating ATI: The ATI Initiative</vt:lpstr>
      <vt:lpstr>Evaluating ATI</vt:lpstr>
      <vt:lpstr>Evaluating ATI</vt:lpstr>
      <vt:lpstr>ATI Challenge</vt:lpstr>
      <vt:lpstr>ATI: Overcoming Complications</vt:lpstr>
    </vt:vector>
  </TitlesOfParts>
  <Manager/>
  <Company>QDR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IQMR 2018 Data Management Module - Session 1</dc:title>
  <dc:subject/>
  <dc:creator>Dessi Kirilova</dc:creator>
  <cp:keywords/>
  <dc:description/>
  <cp:lastModifiedBy>Colin</cp:lastModifiedBy>
  <cp:revision>388</cp:revision>
  <cp:lastPrinted>2015-06-15T17:31:51Z</cp:lastPrinted>
  <dcterms:created xsi:type="dcterms:W3CDTF">2014-07-22T09:14:33Z</dcterms:created>
  <dcterms:modified xsi:type="dcterms:W3CDTF">2018-09-04T02:01:22Z</dcterms:modified>
  <cp:category/>
</cp:coreProperties>
</file>